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92" r:id="rId3"/>
  </p:sldMasterIdLst>
  <p:notesMasterIdLst>
    <p:notesMasterId r:id="rId62"/>
  </p:notesMasterIdLst>
  <p:sldIdLst>
    <p:sldId id="256" r:id="rId4"/>
    <p:sldId id="9928" r:id="rId5"/>
    <p:sldId id="9927" r:id="rId6"/>
    <p:sldId id="9951" r:id="rId7"/>
    <p:sldId id="9954" r:id="rId8"/>
    <p:sldId id="9966" r:id="rId9"/>
    <p:sldId id="9952" r:id="rId10"/>
    <p:sldId id="9953" r:id="rId11"/>
    <p:sldId id="9929" r:id="rId12"/>
    <p:sldId id="9935" r:id="rId13"/>
    <p:sldId id="9936" r:id="rId14"/>
    <p:sldId id="9930" r:id="rId15"/>
    <p:sldId id="9933" r:id="rId16"/>
    <p:sldId id="9937" r:id="rId17"/>
    <p:sldId id="9939" r:id="rId18"/>
    <p:sldId id="9940" r:id="rId19"/>
    <p:sldId id="1311" r:id="rId20"/>
    <p:sldId id="1312" r:id="rId21"/>
    <p:sldId id="1313" r:id="rId22"/>
    <p:sldId id="1314" r:id="rId23"/>
    <p:sldId id="1315" r:id="rId24"/>
    <p:sldId id="9942" r:id="rId25"/>
    <p:sldId id="9943" r:id="rId26"/>
    <p:sldId id="9941" r:id="rId27"/>
    <p:sldId id="9963" r:id="rId28"/>
    <p:sldId id="9964" r:id="rId29"/>
    <p:sldId id="9965" r:id="rId30"/>
    <p:sldId id="10004" r:id="rId31"/>
    <p:sldId id="10013" r:id="rId32"/>
    <p:sldId id="9984" r:id="rId33"/>
    <p:sldId id="9981" r:id="rId34"/>
    <p:sldId id="10057" r:id="rId35"/>
    <p:sldId id="10006" r:id="rId36"/>
    <p:sldId id="10007" r:id="rId37"/>
    <p:sldId id="10132" r:id="rId38"/>
    <p:sldId id="9949" r:id="rId39"/>
    <p:sldId id="9950" r:id="rId40"/>
    <p:sldId id="10129" r:id="rId41"/>
    <p:sldId id="10130" r:id="rId42"/>
    <p:sldId id="10131" r:id="rId43"/>
    <p:sldId id="10018" r:id="rId44"/>
    <p:sldId id="10058" r:id="rId45"/>
    <p:sldId id="10114" r:id="rId46"/>
    <p:sldId id="10060" r:id="rId47"/>
    <p:sldId id="10121" r:id="rId48"/>
    <p:sldId id="10115" r:id="rId49"/>
    <p:sldId id="10113" r:id="rId50"/>
    <p:sldId id="10116" r:id="rId51"/>
    <p:sldId id="10117" r:id="rId52"/>
    <p:sldId id="9955" r:id="rId53"/>
    <p:sldId id="9956" r:id="rId54"/>
    <p:sldId id="9957" r:id="rId55"/>
    <p:sldId id="9959" r:id="rId56"/>
    <p:sldId id="9960" r:id="rId57"/>
    <p:sldId id="9961" r:id="rId58"/>
    <p:sldId id="9962" r:id="rId59"/>
    <p:sldId id="10133" r:id="rId60"/>
    <p:sldId id="34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39" initials="8" lastIdx="1" clrIdx="0">
    <p:extLst>
      <p:ext uri="{19B8F6BF-5375-455C-9EA6-DF929625EA0E}">
        <p15:presenceInfo xmlns:p15="http://schemas.microsoft.com/office/powerpoint/2012/main" userId="8613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03215B"/>
    <a:srgbClr val="117C00"/>
    <a:srgbClr val="3A6FA6"/>
    <a:srgbClr val="CB576B"/>
    <a:srgbClr val="D3E7D1"/>
    <a:srgbClr val="D21C19"/>
    <a:srgbClr val="2EB8CE"/>
    <a:srgbClr val="945749"/>
    <a:srgbClr val="14A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1" autoAdjust="0"/>
    <p:restoredTop sz="89776" autoAdjust="0"/>
  </p:normalViewPr>
  <p:slideViewPr>
    <p:cSldViewPr snapToGrid="0" showGuides="1">
      <p:cViewPr varScale="1">
        <p:scale>
          <a:sx n="106" d="100"/>
          <a:sy n="106" d="100"/>
        </p:scale>
        <p:origin x="200" y="184"/>
      </p:cViewPr>
      <p:guideLst/>
    </p:cSldViewPr>
  </p:slideViewPr>
  <p:notesTextViewPr>
    <p:cViewPr>
      <p:scale>
        <a:sx n="1" d="1"/>
        <a:sy n="1" d="1"/>
      </p:scale>
      <p:origin x="0" y="0"/>
    </p:cViewPr>
  </p:notesTextViewPr>
  <p:sorterViewPr>
    <p:cViewPr>
      <p:scale>
        <a:sx n="200" d="100"/>
        <a:sy n="200" d="100"/>
      </p:scale>
      <p:origin x="0" y="-98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Fine-tuned LM</c:v>
                </c:pt>
              </c:strCache>
            </c:strRef>
          </c:tx>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MedMCQA</c:v>
                </c:pt>
                <c:pt idx="1">
                  <c:v>MedQA</c:v>
                </c:pt>
                <c:pt idx="2">
                  <c:v>PubMedQA</c:v>
                </c:pt>
              </c:strCache>
            </c:strRef>
          </c:cat>
          <c:val>
            <c:numRef>
              <c:f>Sheet1!$B$2:$B$4</c:f>
              <c:numCache>
                <c:formatCode>General</c:formatCode>
                <c:ptCount val="3"/>
                <c:pt idx="0">
                  <c:v>52.9</c:v>
                </c:pt>
                <c:pt idx="1">
                  <c:v>50.3</c:v>
                </c:pt>
                <c:pt idx="2">
                  <c:v>78.2</c:v>
                </c:pt>
              </c:numCache>
            </c:numRef>
          </c:val>
          <c:extLst>
            <c:ext xmlns:c16="http://schemas.microsoft.com/office/drawing/2014/chart" uri="{C3380CC4-5D6E-409C-BE32-E72D297353CC}">
              <c16:uniqueId val="{00000000-82B2-004A-826F-A7595B751F1D}"/>
            </c:ext>
          </c:extLst>
        </c:ser>
        <c:ser>
          <c:idx val="1"/>
          <c:order val="1"/>
          <c:tx>
            <c:strRef>
              <c:f>Sheet1!$C$1</c:f>
              <c:strCache>
                <c:ptCount val="1"/>
                <c:pt idx="0">
                  <c:v>Med-PaLM</c:v>
                </c:pt>
              </c:strCache>
            </c:strRef>
          </c:tx>
          <c:spPr>
            <a:gradFill rotWithShape="1">
              <a:gsLst>
                <a:gs pos="0">
                  <a:schemeClr val="accent5">
                    <a:shade val="15000"/>
                    <a:satMod val="180000"/>
                  </a:schemeClr>
                </a:gs>
                <a:gs pos="50000">
                  <a:schemeClr val="accent5">
                    <a:shade val="45000"/>
                    <a:satMod val="170000"/>
                  </a:schemeClr>
                </a:gs>
                <a:gs pos="70000">
                  <a:schemeClr val="accent5">
                    <a:tint val="99000"/>
                    <a:shade val="65000"/>
                    <a:satMod val="155000"/>
                  </a:schemeClr>
                </a:gs>
                <a:gs pos="100000">
                  <a:schemeClr val="accent5">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MedMCQA</c:v>
                </c:pt>
                <c:pt idx="1">
                  <c:v>MedQA</c:v>
                </c:pt>
                <c:pt idx="2">
                  <c:v>PubMedQA</c:v>
                </c:pt>
              </c:strCache>
            </c:strRef>
          </c:cat>
          <c:val>
            <c:numRef>
              <c:f>Sheet1!$C$2:$C$4</c:f>
              <c:numCache>
                <c:formatCode>General</c:formatCode>
                <c:ptCount val="3"/>
                <c:pt idx="0">
                  <c:v>57.6</c:v>
                </c:pt>
                <c:pt idx="1">
                  <c:v>67.599999999999994</c:v>
                </c:pt>
                <c:pt idx="2">
                  <c:v>79</c:v>
                </c:pt>
              </c:numCache>
            </c:numRef>
          </c:val>
          <c:extLst>
            <c:ext xmlns:c16="http://schemas.microsoft.com/office/drawing/2014/chart" uri="{C3380CC4-5D6E-409C-BE32-E72D297353CC}">
              <c16:uniqueId val="{00000001-82B2-004A-826F-A7595B751F1D}"/>
            </c:ext>
          </c:extLst>
        </c:ser>
        <c:ser>
          <c:idx val="2"/>
          <c:order val="2"/>
          <c:tx>
            <c:strRef>
              <c:f>Sheet1!$D$1</c:f>
              <c:strCache>
                <c:ptCount val="1"/>
                <c:pt idx="0">
                  <c:v>GPT-4</c:v>
                </c:pt>
              </c:strCache>
            </c:strRef>
          </c:tx>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MedMCQA</c:v>
                </c:pt>
                <c:pt idx="1">
                  <c:v>MedQA</c:v>
                </c:pt>
                <c:pt idx="2">
                  <c:v>PubMedQA</c:v>
                </c:pt>
              </c:strCache>
            </c:strRef>
          </c:cat>
          <c:val>
            <c:numRef>
              <c:f>Sheet1!$D$2:$D$4</c:f>
              <c:numCache>
                <c:formatCode>General</c:formatCode>
                <c:ptCount val="3"/>
                <c:pt idx="0">
                  <c:v>72.36</c:v>
                </c:pt>
                <c:pt idx="1">
                  <c:v>81.38</c:v>
                </c:pt>
                <c:pt idx="2">
                  <c:v>74.400000000000006</c:v>
                </c:pt>
              </c:numCache>
            </c:numRef>
          </c:val>
          <c:extLst>
            <c:ext xmlns:c16="http://schemas.microsoft.com/office/drawing/2014/chart" uri="{C3380CC4-5D6E-409C-BE32-E72D297353CC}">
              <c16:uniqueId val="{00000002-82B2-004A-826F-A7595B751F1D}"/>
            </c:ext>
          </c:extLst>
        </c:ser>
        <c:dLbls>
          <c:showLegendKey val="0"/>
          <c:showVal val="1"/>
          <c:showCatName val="0"/>
          <c:showSerName val="0"/>
          <c:showPercent val="0"/>
          <c:showBubbleSize val="0"/>
        </c:dLbls>
        <c:gapWidth val="150"/>
        <c:overlap val="-25"/>
        <c:axId val="1045231856"/>
        <c:axId val="1045228496"/>
      </c:barChart>
      <c:catAx>
        <c:axId val="104523185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en-CN"/>
          </a:p>
        </c:txPr>
        <c:crossAx val="1045228496"/>
        <c:crosses val="autoZero"/>
        <c:auto val="1"/>
        <c:lblAlgn val="ctr"/>
        <c:lblOffset val="100"/>
        <c:noMultiLvlLbl val="0"/>
      </c:catAx>
      <c:valAx>
        <c:axId val="1045228496"/>
        <c:scaling>
          <c:orientation val="minMax"/>
        </c:scaling>
        <c:delete val="1"/>
        <c:axPos val="l"/>
        <c:numFmt formatCode="General" sourceLinked="1"/>
        <c:majorTickMark val="none"/>
        <c:minorTickMark val="none"/>
        <c:tickLblPos val="nextTo"/>
        <c:crossAx val="10452318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及格</c:v>
                </c:pt>
              </c:strCache>
            </c:strRef>
          </c:tx>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1"/>
                <c:pt idx="0">
                  <c:v>USMLE</c:v>
                </c:pt>
              </c:strCache>
              <c:extLst/>
            </c:strRef>
          </c:cat>
          <c:val>
            <c:numRef>
              <c:f>Sheet1!$B$2:$B$5</c:f>
              <c:numCache>
                <c:formatCode>General</c:formatCode>
                <c:ptCount val="1"/>
                <c:pt idx="0">
                  <c:v>60</c:v>
                </c:pt>
              </c:numCache>
              <c:extLst/>
            </c:numRef>
          </c:val>
          <c:extLst>
            <c:ext xmlns:c16="http://schemas.microsoft.com/office/drawing/2014/chart" uri="{C3380CC4-5D6E-409C-BE32-E72D297353CC}">
              <c16:uniqueId val="{00000000-434C-4E47-BA0F-8A8975AEFE44}"/>
            </c:ext>
          </c:extLst>
        </c:ser>
        <c:ser>
          <c:idx val="1"/>
          <c:order val="1"/>
          <c:tx>
            <c:strRef>
              <c:f>Sheet1!$C$1</c:f>
              <c:strCache>
                <c:ptCount val="1"/>
                <c:pt idx="0">
                  <c:v>GPT-4</c:v>
                </c:pt>
              </c:strCache>
            </c:strRef>
          </c:tx>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1"/>
                <c:pt idx="0">
                  <c:v>USMLE</c:v>
                </c:pt>
              </c:strCache>
              <c:extLst/>
            </c:strRef>
          </c:cat>
          <c:val>
            <c:numRef>
              <c:f>Sheet1!$C$2:$C$5</c:f>
              <c:numCache>
                <c:formatCode>General</c:formatCode>
                <c:ptCount val="1"/>
                <c:pt idx="0">
                  <c:v>86.7</c:v>
                </c:pt>
              </c:numCache>
              <c:extLst/>
            </c:numRef>
          </c:val>
          <c:extLst>
            <c:ext xmlns:c16="http://schemas.microsoft.com/office/drawing/2014/chart" uri="{C3380CC4-5D6E-409C-BE32-E72D297353CC}">
              <c16:uniqueId val="{00000001-434C-4E47-BA0F-8A8975AEFE44}"/>
            </c:ext>
          </c:extLst>
        </c:ser>
        <c:dLbls>
          <c:showLegendKey val="0"/>
          <c:showVal val="1"/>
          <c:showCatName val="0"/>
          <c:showSerName val="0"/>
          <c:showPercent val="0"/>
          <c:showBubbleSize val="0"/>
        </c:dLbls>
        <c:gapWidth val="150"/>
        <c:overlap val="-25"/>
        <c:axId val="933207408"/>
        <c:axId val="933209808"/>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列1</c:v>
                      </c:pt>
                    </c:strCache>
                  </c:strRef>
                </c:tx>
                <c:spPr>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a:noFill/>
                  </a:ln>
                  <a:effectLst>
                    <a:outerShdw blurRad="50800" dist="381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CN"/>
                    </a:p>
                  </c:txPr>
                  <c:showLegendKey val="0"/>
                  <c:showVal val="1"/>
                  <c:showCatName val="0"/>
                  <c:showSerName val="0"/>
                  <c:showPercent val="0"/>
                  <c:showBubbleSize val="0"/>
                  <c:showLeaderLines val="0"/>
                  <c:extLst>
                    <c:ext uri="{CE6537A1-D6FC-4f65-9D91-7224C49458BB}">
                      <c15:showLeaderLines val="1"/>
                      <c15:leaderLines>
                        <c:spPr>
                          <a:ln w="9525">
                            <a:solidFill>
                              <a:schemeClr val="tx2">
                                <a:lumMod val="35000"/>
                                <a:lumOff val="65000"/>
                              </a:schemeClr>
                            </a:solidFill>
                          </a:ln>
                          <a:effectLst/>
                        </c:spPr>
                      </c15:leaderLines>
                    </c:ext>
                  </c:extLst>
                </c:dLbls>
                <c:cat>
                  <c:strRef>
                    <c:extLst>
                      <c:ext uri="{02D57815-91ED-43cb-92C2-25804820EDAC}">
                        <c15:formulaRef>
                          <c15:sqref>Sheet1!$A$2:$A$5</c15:sqref>
                        </c15:formulaRef>
                      </c:ext>
                    </c:extLst>
                    <c:strCache>
                      <c:ptCount val="1"/>
                      <c:pt idx="0">
                        <c:v>USMLE</c:v>
                      </c:pt>
                    </c:strCache>
                  </c:strRef>
                </c:cat>
                <c:val>
                  <c:numRef>
                    <c:extLst>
                      <c:ext uri="{02D57815-91ED-43cb-92C2-25804820EDAC}">
                        <c15:formulaRef>
                          <c15:sqref>Sheet1!$D$2:$D$5</c15:sqref>
                        </c15:formulaRef>
                      </c:ext>
                    </c:extLst>
                    <c:numCache>
                      <c:formatCode>General</c:formatCode>
                      <c:ptCount val="1"/>
                    </c:numCache>
                  </c:numRef>
                </c:val>
                <c:extLst>
                  <c:ext xmlns:c16="http://schemas.microsoft.com/office/drawing/2014/chart" uri="{C3380CC4-5D6E-409C-BE32-E72D297353CC}">
                    <c16:uniqueId val="{00000002-434C-4E47-BA0F-8A8975AEFE44}"/>
                  </c:ext>
                </c:extLst>
              </c15:ser>
            </c15:filteredBarSeries>
          </c:ext>
        </c:extLst>
      </c:barChart>
      <c:catAx>
        <c:axId val="9332074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en-CN"/>
          </a:p>
        </c:txPr>
        <c:crossAx val="933209808"/>
        <c:crosses val="autoZero"/>
        <c:auto val="1"/>
        <c:lblAlgn val="ctr"/>
        <c:lblOffset val="100"/>
        <c:noMultiLvlLbl val="0"/>
      </c:catAx>
      <c:valAx>
        <c:axId val="933209808"/>
        <c:scaling>
          <c:orientation val="minMax"/>
        </c:scaling>
        <c:delete val="1"/>
        <c:axPos val="l"/>
        <c:numFmt formatCode="General" sourceLinked="1"/>
        <c:majorTickMark val="none"/>
        <c:minorTickMark val="none"/>
        <c:tickLblPos val="nextTo"/>
        <c:crossAx val="933207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4BB4A-454A-411D-9B00-DB3FF13BA7F7}"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EEBF7-62A3-43E2-A53B-B25ABEFAE7B8}" type="slidenum">
              <a:rPr lang="zh-CN" altLang="en-US" smtClean="0"/>
              <a:t>‹#›</a:t>
            </a:fld>
            <a:endParaRPr lang="zh-CN" altLang="en-US"/>
          </a:p>
        </p:txBody>
      </p:sp>
    </p:spTree>
    <p:extLst>
      <p:ext uri="{BB962C8B-B14F-4D97-AF65-F5344CB8AC3E}">
        <p14:creationId xmlns:p14="http://schemas.microsoft.com/office/powerpoint/2010/main" val="3611090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92EEBF7-62A3-43E2-A53B-B25ABEFAE7B8}" type="slidenum">
              <a:rPr lang="zh-CN" altLang="en-US" smtClean="0"/>
              <a:t>1</a:t>
            </a:fld>
            <a:endParaRPr lang="zh-CN" altLang="en-US"/>
          </a:p>
        </p:txBody>
      </p:sp>
    </p:spTree>
    <p:extLst>
      <p:ext uri="{BB962C8B-B14F-4D97-AF65-F5344CB8AC3E}">
        <p14:creationId xmlns:p14="http://schemas.microsoft.com/office/powerpoint/2010/main" val="2524398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42</a:t>
            </a:fld>
            <a:endParaRPr lang="zh-CN" altLang="en-US"/>
          </a:p>
        </p:txBody>
      </p:sp>
    </p:spTree>
    <p:extLst>
      <p:ext uri="{BB962C8B-B14F-4D97-AF65-F5344CB8AC3E}">
        <p14:creationId xmlns:p14="http://schemas.microsoft.com/office/powerpoint/2010/main" val="313815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43</a:t>
            </a:fld>
            <a:endParaRPr lang="zh-CN" altLang="en-US"/>
          </a:p>
        </p:txBody>
      </p:sp>
    </p:spTree>
    <p:extLst>
      <p:ext uri="{BB962C8B-B14F-4D97-AF65-F5344CB8AC3E}">
        <p14:creationId xmlns:p14="http://schemas.microsoft.com/office/powerpoint/2010/main" val="35135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47</a:t>
            </a:fld>
            <a:endParaRPr lang="zh-CN" altLang="en-US"/>
          </a:p>
        </p:txBody>
      </p:sp>
    </p:spTree>
    <p:extLst>
      <p:ext uri="{BB962C8B-B14F-4D97-AF65-F5344CB8AC3E}">
        <p14:creationId xmlns:p14="http://schemas.microsoft.com/office/powerpoint/2010/main" val="293528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48</a:t>
            </a:fld>
            <a:endParaRPr lang="zh-CN" altLang="en-US"/>
          </a:p>
        </p:txBody>
      </p:sp>
    </p:spTree>
    <p:extLst>
      <p:ext uri="{BB962C8B-B14F-4D97-AF65-F5344CB8AC3E}">
        <p14:creationId xmlns:p14="http://schemas.microsoft.com/office/powerpoint/2010/main" val="230077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49</a:t>
            </a:fld>
            <a:endParaRPr lang="zh-CN" altLang="en-US"/>
          </a:p>
        </p:txBody>
      </p:sp>
    </p:spTree>
    <p:extLst>
      <p:ext uri="{BB962C8B-B14F-4D97-AF65-F5344CB8AC3E}">
        <p14:creationId xmlns:p14="http://schemas.microsoft.com/office/powerpoint/2010/main" val="145523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92EEBF7-62A3-43E2-A53B-B25ABEFAE7B8}" type="slidenum">
              <a:rPr lang="zh-CN" altLang="en-US" smtClean="0"/>
              <a:t>51</a:t>
            </a:fld>
            <a:endParaRPr lang="zh-CN" altLang="en-US"/>
          </a:p>
        </p:txBody>
      </p:sp>
    </p:spTree>
    <p:extLst>
      <p:ext uri="{BB962C8B-B14F-4D97-AF65-F5344CB8AC3E}">
        <p14:creationId xmlns:p14="http://schemas.microsoft.com/office/powerpoint/2010/main" val="37950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30</a:t>
            </a:fld>
            <a:endParaRPr lang="zh-CN" altLang="en-US"/>
          </a:p>
        </p:txBody>
      </p:sp>
    </p:spTree>
    <p:extLst>
      <p:ext uri="{BB962C8B-B14F-4D97-AF65-F5344CB8AC3E}">
        <p14:creationId xmlns:p14="http://schemas.microsoft.com/office/powerpoint/2010/main" val="25369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31</a:t>
            </a:fld>
            <a:endParaRPr lang="zh-CN" altLang="en-US"/>
          </a:p>
        </p:txBody>
      </p:sp>
    </p:spTree>
    <p:extLst>
      <p:ext uri="{BB962C8B-B14F-4D97-AF65-F5344CB8AC3E}">
        <p14:creationId xmlns:p14="http://schemas.microsoft.com/office/powerpoint/2010/main" val="399731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32</a:t>
            </a:fld>
            <a:endParaRPr lang="zh-CN" altLang="en-US"/>
          </a:p>
        </p:txBody>
      </p:sp>
    </p:spTree>
    <p:extLst>
      <p:ext uri="{BB962C8B-B14F-4D97-AF65-F5344CB8AC3E}">
        <p14:creationId xmlns:p14="http://schemas.microsoft.com/office/powerpoint/2010/main" val="3460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34</a:t>
            </a:fld>
            <a:endParaRPr lang="zh-CN" altLang="en-US"/>
          </a:p>
        </p:txBody>
      </p:sp>
    </p:spTree>
    <p:extLst>
      <p:ext uri="{BB962C8B-B14F-4D97-AF65-F5344CB8AC3E}">
        <p14:creationId xmlns:p14="http://schemas.microsoft.com/office/powerpoint/2010/main" val="238048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2EEBF7-62A3-43E2-A53B-B25ABEFAE7B8}" type="slidenum">
              <a:rPr lang="zh-CN" altLang="en-US" smtClean="0"/>
              <a:t>35</a:t>
            </a:fld>
            <a:endParaRPr lang="zh-CN" altLang="en-US"/>
          </a:p>
        </p:txBody>
      </p:sp>
    </p:spTree>
    <p:extLst>
      <p:ext uri="{BB962C8B-B14F-4D97-AF65-F5344CB8AC3E}">
        <p14:creationId xmlns:p14="http://schemas.microsoft.com/office/powerpoint/2010/main" val="16674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92EEBF7-62A3-43E2-A53B-B25ABEFAE7B8}" type="slidenum">
              <a:rPr lang="zh-CN" altLang="en-US" smtClean="0"/>
              <a:t>36</a:t>
            </a:fld>
            <a:endParaRPr lang="zh-CN" altLang="en-US"/>
          </a:p>
        </p:txBody>
      </p:sp>
    </p:spTree>
    <p:extLst>
      <p:ext uri="{BB962C8B-B14F-4D97-AF65-F5344CB8AC3E}">
        <p14:creationId xmlns:p14="http://schemas.microsoft.com/office/powerpoint/2010/main" val="335005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大语言模型的涌现</a:t>
            </a:r>
          </a:p>
        </p:txBody>
      </p:sp>
      <p:sp>
        <p:nvSpPr>
          <p:cNvPr id="4" name="灯片编号占位符 3"/>
          <p:cNvSpPr>
            <a:spLocks noGrp="1"/>
          </p:cNvSpPr>
          <p:nvPr>
            <p:ph type="sldNum" sz="quarter" idx="5"/>
          </p:nvPr>
        </p:nvSpPr>
        <p:spPr/>
        <p:txBody>
          <a:bodyPr/>
          <a:lstStyle/>
          <a:p>
            <a:fld id="{092EEBF7-62A3-43E2-A53B-B25ABEFAE7B8}" type="slidenum">
              <a:rPr lang="zh-CN" altLang="en-US" smtClean="0"/>
              <a:t>40</a:t>
            </a:fld>
            <a:endParaRPr lang="zh-CN" altLang="en-US"/>
          </a:p>
        </p:txBody>
      </p:sp>
    </p:spTree>
    <p:extLst>
      <p:ext uri="{BB962C8B-B14F-4D97-AF65-F5344CB8AC3E}">
        <p14:creationId xmlns:p14="http://schemas.microsoft.com/office/powerpoint/2010/main" val="1602214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大语言模型的涌现</a:t>
            </a:r>
          </a:p>
        </p:txBody>
      </p:sp>
      <p:sp>
        <p:nvSpPr>
          <p:cNvPr id="4" name="灯片编号占位符 3"/>
          <p:cNvSpPr>
            <a:spLocks noGrp="1"/>
          </p:cNvSpPr>
          <p:nvPr>
            <p:ph type="sldNum" sz="quarter" idx="5"/>
          </p:nvPr>
        </p:nvSpPr>
        <p:spPr/>
        <p:txBody>
          <a:bodyPr/>
          <a:lstStyle/>
          <a:p>
            <a:fld id="{092EEBF7-62A3-43E2-A53B-B25ABEFAE7B8}" type="slidenum">
              <a:rPr lang="zh-CN" altLang="en-US" smtClean="0"/>
              <a:t>41</a:t>
            </a:fld>
            <a:endParaRPr lang="zh-CN" altLang="en-US"/>
          </a:p>
        </p:txBody>
      </p:sp>
    </p:spTree>
    <p:extLst>
      <p:ext uri="{BB962C8B-B14F-4D97-AF65-F5344CB8AC3E}">
        <p14:creationId xmlns:p14="http://schemas.microsoft.com/office/powerpoint/2010/main" val="165669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fld id="{D2032502-F676-4D52-ABE7-5D8167C8AC58}" type="datetimeFigureOut">
              <a:rPr lang="zh-CN" altLang="en-US" smtClean="0"/>
              <a:t>2023/4/27</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spTree>
    <p:extLst>
      <p:ext uri="{BB962C8B-B14F-4D97-AF65-F5344CB8AC3E}">
        <p14:creationId xmlns:p14="http://schemas.microsoft.com/office/powerpoint/2010/main" val="274348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封底">
    <p:spTree>
      <p:nvGrpSpPr>
        <p:cNvPr id="1" name=""/>
        <p:cNvGrpSpPr/>
        <p:nvPr/>
      </p:nvGrpSpPr>
      <p:grpSpPr>
        <a:xfrm>
          <a:off x="0" y="0"/>
          <a:ext cx="0" cy="0"/>
          <a:chOff x="0" y="0"/>
          <a:chExt cx="0" cy="0"/>
        </a:xfrm>
      </p:grpSpPr>
      <p:sp>
        <p:nvSpPr>
          <p:cNvPr id="18" name="矩形 17"/>
          <p:cNvSpPr/>
          <p:nvPr/>
        </p:nvSpPr>
        <p:spPr>
          <a:xfrm>
            <a:off x="0" y="2"/>
            <a:ext cx="12192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p:cNvPicPr>
            <a:picLocks noChangeAspect="1"/>
          </p:cNvPicPr>
          <p:nvPr/>
        </p:nvPicPr>
        <p:blipFill>
          <a:blip r:embed="rId2" cstate="print"/>
          <a:stretch>
            <a:fillRect/>
          </a:stretch>
        </p:blipFill>
        <p:spPr>
          <a:xfrm>
            <a:off x="4444642" y="1805992"/>
            <a:ext cx="3302721" cy="2708599"/>
          </a:xfrm>
          <a:prstGeom prst="rect">
            <a:avLst/>
          </a:prstGeom>
        </p:spPr>
      </p:pic>
      <p:cxnSp>
        <p:nvCxnSpPr>
          <p:cNvPr id="10" name="直接连接符 9"/>
          <p:cNvCxnSpPr/>
          <p:nvPr/>
        </p:nvCxnSpPr>
        <p:spPr>
          <a:xfrm>
            <a:off x="431818"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807295" y="3429002"/>
            <a:ext cx="29529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27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矩形 1"/>
          <p:cNvSpPr/>
          <p:nvPr/>
        </p:nvSpPr>
        <p:spPr>
          <a:xfrm>
            <a:off x="0" y="2924944"/>
            <a:ext cx="12192000" cy="2376487"/>
          </a:xfrm>
          <a:prstGeom prst="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a:p>
        </p:txBody>
      </p:sp>
      <p:sp>
        <p:nvSpPr>
          <p:cNvPr id="9" name="副标题 8"/>
          <p:cNvSpPr>
            <a:spLocks noGrp="1"/>
          </p:cNvSpPr>
          <p:nvPr>
            <p:ph type="subTitle" idx="1"/>
          </p:nvPr>
        </p:nvSpPr>
        <p:spPr>
          <a:xfrm>
            <a:off x="1055440" y="4480623"/>
            <a:ext cx="10972800" cy="528464"/>
          </a:xfrm>
        </p:spPr>
        <p:txBody>
          <a:bodyPr/>
          <a:lstStyle>
            <a:lvl1pPr marL="64135" indent="0" algn="r">
              <a:buNone/>
              <a:defRPr sz="2400">
                <a:solidFill>
                  <a:schemeClr val="bg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2565" indent="0" algn="ctr">
              <a:buNone/>
            </a:lvl7pPr>
            <a:lvl8pPr marL="3199765" indent="0" algn="ctr">
              <a:buNone/>
            </a:lvl8pPr>
            <a:lvl9pPr marL="3656965" indent="0" algn="ctr">
              <a:buNone/>
            </a:lvl9pPr>
          </a:lstStyle>
          <a:p>
            <a:r>
              <a:rPr lang="zh-CN" altLang="en-US" dirty="0"/>
              <a:t>单击此处编辑母版副标题样式</a:t>
            </a:r>
            <a:endParaRPr lang="en-US" dirty="0"/>
          </a:p>
        </p:txBody>
      </p:sp>
      <p:sp>
        <p:nvSpPr>
          <p:cNvPr id="4" name="标题 1"/>
          <p:cNvSpPr>
            <a:spLocks noGrp="1"/>
          </p:cNvSpPr>
          <p:nvPr>
            <p:ph type="title"/>
          </p:nvPr>
        </p:nvSpPr>
        <p:spPr>
          <a:xfrm>
            <a:off x="1055440" y="3178822"/>
            <a:ext cx="10972800" cy="1066800"/>
          </a:xfrm>
        </p:spPr>
        <p:txBody>
          <a:bodyPr/>
          <a:lstStyle>
            <a:lvl1pPr algn="r">
              <a:defRPr>
                <a:solidFill>
                  <a:schemeClr val="bg1"/>
                </a:solidFill>
                <a:latin typeface="微软雅黑" pitchFamily="34" charset="-122"/>
                <a:ea typeface="微软雅黑"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277356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70">
          <p15:clr>
            <a:srgbClr val="FBAE40"/>
          </p15:clr>
        </p15:guide>
        <p15:guide id="4" pos="7310">
          <p15:clr>
            <a:srgbClr val="FBAE40"/>
          </p15:clr>
        </p15:guide>
        <p15:guide id="5" orient="horz" pos="6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8"/>
          <p:cNvSpPr/>
          <p:nvPr/>
        </p:nvSpPr>
        <p:spPr>
          <a:xfrm>
            <a:off x="452438" y="398463"/>
            <a:ext cx="157162" cy="6477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a:p>
        </p:txBody>
      </p:sp>
      <p:sp>
        <p:nvSpPr>
          <p:cNvPr id="5" name="等腰三角形 9"/>
          <p:cNvSpPr/>
          <p:nvPr/>
        </p:nvSpPr>
        <p:spPr>
          <a:xfrm rot="16200000">
            <a:off x="11608594" y="6278460"/>
            <a:ext cx="574675" cy="592137"/>
          </a:xfrm>
          <a:prstGeom prst="triangle">
            <a:avLst>
              <a:gd name="adj" fmla="val 0"/>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zh-CN" altLang="en-US" sz="2400" b="1">
              <a:solidFill>
                <a:schemeClr val="bg1"/>
              </a:solidFill>
            </a:endParaRPr>
          </a:p>
        </p:txBody>
      </p:sp>
      <p:sp>
        <p:nvSpPr>
          <p:cNvPr id="2" name="标题 1"/>
          <p:cNvSpPr>
            <a:spLocks noGrp="1"/>
          </p:cNvSpPr>
          <p:nvPr>
            <p:ph type="title"/>
          </p:nvPr>
        </p:nvSpPr>
        <p:spPr>
          <a:xfrm>
            <a:off x="609600" y="188640"/>
            <a:ext cx="10972800" cy="1066800"/>
          </a:xfrm>
        </p:spPr>
        <p:txBody>
          <a:bodyPr/>
          <a:lstStyle>
            <a:lvl1pPr>
              <a:defRPr sz="3600" b="1">
                <a:solidFill>
                  <a:schemeClr val="tx1"/>
                </a:solidFill>
                <a:latin typeface="微软雅黑" pitchFamily="34" charset="-122"/>
                <a:ea typeface="微软雅黑"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609600" y="1484784"/>
            <a:ext cx="10972800" cy="4968552"/>
          </a:xfrm>
        </p:spPr>
        <p:txBody>
          <a:bodyPr/>
          <a:lstStyle>
            <a:lvl1pPr marL="360000" indent="-360000">
              <a:lnSpc>
                <a:spcPct val="100000"/>
              </a:lnSpc>
              <a:spcBef>
                <a:spcPts val="1800"/>
              </a:spcBef>
              <a:buClr>
                <a:srgbClr val="C00000"/>
              </a:buClr>
              <a:buFont typeface="微软雅黑" panose="020B0503020204020204" pitchFamily="34" charset="-122"/>
              <a:buChar char="◢"/>
              <a:defRPr sz="2400" b="1">
                <a:solidFill>
                  <a:schemeClr val="tx1"/>
                </a:solidFill>
                <a:latin typeface="微软雅黑" panose="020B0503020204020204" pitchFamily="34" charset="-122"/>
                <a:ea typeface="微软雅黑" panose="020B0503020204020204" pitchFamily="34" charset="-122"/>
              </a:defRPr>
            </a:lvl1pPr>
            <a:lvl2pPr marL="720000" indent="-360000">
              <a:lnSpc>
                <a:spcPct val="100000"/>
              </a:lnSpc>
              <a:spcBef>
                <a:spcPts val="1200"/>
              </a:spcBef>
              <a:buClrTx/>
              <a:buFont typeface="微软雅黑" panose="020B0503020204020204" pitchFamily="34" charset="-122"/>
              <a:buChar char="▪"/>
              <a:defRPr sz="2000" b="1">
                <a:solidFill>
                  <a:schemeClr val="tx1"/>
                </a:solidFill>
                <a:latin typeface="微软雅黑" pitchFamily="34" charset="-122"/>
                <a:ea typeface="微软雅黑" pitchFamily="34" charset="-122"/>
              </a:defRPr>
            </a:lvl2pPr>
            <a:lvl3pPr marL="1080000" indent="-360000">
              <a:lnSpc>
                <a:spcPct val="100000"/>
              </a:lnSpc>
              <a:spcBef>
                <a:spcPts val="600"/>
              </a:spcBef>
              <a:buClr>
                <a:srgbClr val="17375E"/>
              </a:buClr>
              <a:buFont typeface="微软雅黑" panose="020B0503020204020204" pitchFamily="34" charset="-122"/>
              <a:buChar char="▫"/>
              <a:defRPr sz="1600" b="1">
                <a:solidFill>
                  <a:schemeClr val="tx1"/>
                </a:solidFill>
                <a:latin typeface="微软雅黑" pitchFamily="34" charset="-122"/>
                <a:ea typeface="微软雅黑" pitchFamily="34" charset="-122"/>
              </a:defRPr>
            </a:lvl3pPr>
            <a:lvl4pPr marL="1440000" indent="-360000">
              <a:lnSpc>
                <a:spcPct val="100000"/>
              </a:lnSpc>
              <a:spcBef>
                <a:spcPts val="600"/>
              </a:spcBef>
              <a:buClr>
                <a:srgbClr val="17375E"/>
              </a:buClr>
              <a:defRPr sz="1400" b="1">
                <a:solidFill>
                  <a:schemeClr val="tx1"/>
                </a:solidFill>
                <a:latin typeface="微软雅黑" pitchFamily="34" charset="-122"/>
                <a:ea typeface="微软雅黑" pitchFamily="34" charset="-122"/>
              </a:defRPr>
            </a:lvl4pPr>
            <a:lvl5pPr marL="1800000" indent="-360000">
              <a:lnSpc>
                <a:spcPct val="100000"/>
              </a:lnSpc>
              <a:spcBef>
                <a:spcPts val="600"/>
              </a:spcBef>
              <a:defRPr sz="1400" b="1">
                <a:solidFill>
                  <a:schemeClr val="tx1"/>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文本框 5"/>
          <p:cNvSpPr txBox="1"/>
          <p:nvPr userDrawn="1"/>
        </p:nvSpPr>
        <p:spPr>
          <a:xfrm>
            <a:off x="11766630" y="6522812"/>
            <a:ext cx="515380" cy="338554"/>
          </a:xfrm>
          <a:prstGeom prst="rect">
            <a:avLst/>
          </a:prstGeom>
          <a:noFill/>
        </p:spPr>
        <p:txBody>
          <a:bodyPr wrap="square" rtlCol="0">
            <a:spAutoFit/>
          </a:bodyPr>
          <a:lstStyle/>
          <a:p>
            <a:pPr algn="ctr"/>
            <a:fld id="{1FAAEE49-42A3-4AD7-B5E3-2F0EA00932B9}" type="slidenum">
              <a:rPr lang="zh-CN" altLang="en-US" sz="1600" b="1" smtClean="0">
                <a:solidFill>
                  <a:schemeClr val="bg1"/>
                </a:solidFill>
              </a:rPr>
              <a:pPr algn="ctr"/>
              <a:t>‹#›</a:t>
            </a:fld>
            <a:endParaRPr lang="zh-CN" altLang="en-US" sz="1600" b="1" dirty="0">
              <a:solidFill>
                <a:schemeClr val="bg1"/>
              </a:solidFill>
            </a:endParaRPr>
          </a:p>
        </p:txBody>
      </p:sp>
    </p:spTree>
    <p:extLst>
      <p:ext uri="{BB962C8B-B14F-4D97-AF65-F5344CB8AC3E}">
        <p14:creationId xmlns:p14="http://schemas.microsoft.com/office/powerpoint/2010/main" val="1285454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txBox="1"/>
          <p:nvPr/>
        </p:nvSpPr>
        <p:spPr bwMode="auto">
          <a:xfrm>
            <a:off x="95250" y="71438"/>
            <a:ext cx="1016000" cy="366712"/>
          </a:xfrm>
          <a:prstGeom prst="rect">
            <a:avLst/>
          </a:prstGeom>
          <a:noFill/>
          <a:ln>
            <a:noFill/>
          </a:ln>
        </p:spPr>
        <p:txBody>
          <a:bodyPr lIns="91428" tIns="45715" rIns="91428" bIns="45715"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fld id="{062E94D4-0C0B-445E-8370-691DDD50FF89}" type="slidenum">
              <a:rPr lang="en-US" altLang="zh-CN" sz="1200">
                <a:solidFill>
                  <a:srgbClr val="FFFFFF"/>
                </a:solidFill>
              </a:rPr>
              <a:pPr algn="ctr" eaLnBrk="1" hangingPunct="1"/>
              <a:t>‹#›</a:t>
            </a:fld>
            <a:endParaRPr lang="en-US" altLang="zh-CN" sz="1200">
              <a:solidFill>
                <a:srgbClr val="FFFFFF"/>
              </a:solidFill>
            </a:endParaRPr>
          </a:p>
        </p:txBody>
      </p:sp>
    </p:spTree>
    <p:extLst>
      <p:ext uri="{BB962C8B-B14F-4D97-AF65-F5344CB8AC3E}">
        <p14:creationId xmlns:p14="http://schemas.microsoft.com/office/powerpoint/2010/main" val="4168832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仿宋" pitchFamily="49" charset="-122"/>
                <a:ea typeface="仿宋" pitchFamily="49" charset="-122"/>
              </a:defRPr>
            </a:lvl1pPr>
            <a:lvl2pPr>
              <a:defRPr>
                <a:latin typeface="仿宋" pitchFamily="49" charset="-122"/>
                <a:ea typeface="仿宋" pitchFamily="49" charset="-122"/>
              </a:defRPr>
            </a:lvl2pPr>
            <a:lvl3pPr>
              <a:defRPr>
                <a:latin typeface="仿宋" pitchFamily="49" charset="-122"/>
                <a:ea typeface="仿宋" pitchFamily="49" charset="-122"/>
              </a:defRPr>
            </a:lvl3pPr>
            <a:lvl4pPr>
              <a:defRPr>
                <a:latin typeface="仿宋" pitchFamily="49" charset="-122"/>
                <a:ea typeface="仿宋" pitchFamily="49" charset="-122"/>
              </a:defRPr>
            </a:lvl4pPr>
            <a:lvl5pPr>
              <a:defRPr>
                <a:latin typeface="仿宋" pitchFamily="49" charset="-122"/>
                <a:ea typeface="仿宋"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仿宋" pitchFamily="49" charset="-122"/>
                <a:ea typeface="仿宋" pitchFamily="49" charset="-122"/>
              </a:defRPr>
            </a:lvl1pPr>
            <a:lvl2pPr>
              <a:defRPr>
                <a:latin typeface="仿宋" pitchFamily="49" charset="-122"/>
                <a:ea typeface="仿宋" pitchFamily="49" charset="-122"/>
              </a:defRPr>
            </a:lvl2pPr>
            <a:lvl3pPr>
              <a:defRPr>
                <a:latin typeface="仿宋" pitchFamily="49" charset="-122"/>
                <a:ea typeface="仿宋" pitchFamily="49" charset="-122"/>
              </a:defRPr>
            </a:lvl3pPr>
            <a:lvl4pPr>
              <a:defRPr>
                <a:latin typeface="仿宋" pitchFamily="49" charset="-122"/>
                <a:ea typeface="仿宋" pitchFamily="49" charset="-122"/>
              </a:defRPr>
            </a:lvl4pPr>
            <a:lvl5pPr>
              <a:defRPr>
                <a:latin typeface="仿宋" pitchFamily="49" charset="-122"/>
                <a:ea typeface="仿宋"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F9250BE-00F3-406B-8AE2-D9CCE3F51B3B}" type="slidenum">
              <a:rPr lang="zh-CN" altLang="en-US" smtClean="0"/>
              <a:pPr/>
              <a:t>‹#›</a:t>
            </a:fld>
            <a:endParaRPr lang="zh-CN" altLang="en-US"/>
          </a:p>
        </p:txBody>
      </p:sp>
    </p:spTree>
    <p:extLst>
      <p:ext uri="{BB962C8B-B14F-4D97-AF65-F5344CB8AC3E}">
        <p14:creationId xmlns:p14="http://schemas.microsoft.com/office/powerpoint/2010/main" val="297025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56351"/>
            <a:ext cx="28448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57258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59C702E-AAB2-48D8-9EB0-3A017C9156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标题 1"/>
          <p:cNvSpPr>
            <a:spLocks noGrp="1"/>
          </p:cNvSpPr>
          <p:nvPr>
            <p:ph type="title"/>
          </p:nvPr>
        </p:nvSpPr>
        <p:spPr>
          <a:xfrm>
            <a:off x="1679509" y="164637"/>
            <a:ext cx="10494912" cy="960000"/>
          </a:xfrm>
        </p:spPr>
        <p:txBody>
          <a:bodyPr>
            <a:normAutofit/>
          </a:bodyPr>
          <a:lstStyle>
            <a:lvl1pPr algn="l">
              <a:defRPr sz="4267"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b="1">
                <a:solidFill>
                  <a:schemeClr val="tx1"/>
                </a:solidFill>
              </a:defRPr>
            </a:lvl1pPr>
          </a:lstStyle>
          <a:p>
            <a:fld id="{BA000DA3-2DFB-4AB7-82BE-4E1488E84B05}" type="slidenum">
              <a:rPr lang="zh-CN" altLang="en-US" smtClean="0"/>
              <a:pPr/>
              <a:t>‹#›</a:t>
            </a:fld>
            <a:endParaRPr lang="zh-CN" altLang="en-US" dirty="0"/>
          </a:p>
        </p:txBody>
      </p:sp>
      <p:sp>
        <p:nvSpPr>
          <p:cNvPr id="15" name="内容占位符 2"/>
          <p:cNvSpPr>
            <a:spLocks noGrp="1"/>
          </p:cNvSpPr>
          <p:nvPr>
            <p:ph idx="1" hasCustomPrompt="1"/>
          </p:nvPr>
        </p:nvSpPr>
        <p:spPr>
          <a:xfrm>
            <a:off x="609600" y="1316767"/>
            <a:ext cx="10972800" cy="4931804"/>
          </a:xfrm>
        </p:spPr>
        <p:txBody>
          <a:bodyPr>
            <a:normAutofit/>
          </a:bodyPr>
          <a:lstStyle>
            <a:lvl1pPr marL="457178" indent="-457178">
              <a:lnSpc>
                <a:spcPct val="110000"/>
              </a:lnSpc>
              <a:spcBef>
                <a:spcPts val="1600"/>
              </a:spcBef>
              <a:buFont typeface="微软雅黑" panose="020B0503020204020204" pitchFamily="34" charset="-122"/>
              <a:buChar char="◢"/>
              <a:defRPr sz="2667" b="1">
                <a:latin typeface="微软雅黑" panose="020B0503020204020204" pitchFamily="34" charset="-122"/>
                <a:ea typeface="微软雅黑" panose="020B0503020204020204" pitchFamily="34" charset="-122"/>
              </a:defRPr>
            </a:lvl1pPr>
            <a:lvl2pPr marL="990550" indent="-380981">
              <a:lnSpc>
                <a:spcPct val="110000"/>
              </a:lnSpc>
              <a:spcBef>
                <a:spcPts val="800"/>
              </a:spcBef>
              <a:buFont typeface="微软雅黑" panose="020B0503020204020204" pitchFamily="34" charset="-122"/>
              <a:buChar char="▪"/>
              <a:defRPr sz="2400" b="1">
                <a:latin typeface="微软雅黑" panose="020B0503020204020204" pitchFamily="34" charset="-122"/>
                <a:ea typeface="微软雅黑" panose="020B0503020204020204" pitchFamily="34" charset="-122"/>
              </a:defRPr>
            </a:lvl2pPr>
            <a:lvl3pPr marL="1523925" indent="-304784">
              <a:lnSpc>
                <a:spcPct val="110000"/>
              </a:lnSpc>
              <a:spcBef>
                <a:spcPts val="800"/>
              </a:spcBef>
              <a:buFont typeface="微软雅黑" panose="020B0503020204020204" pitchFamily="34" charset="-122"/>
              <a:buChar char="▫"/>
              <a:defRPr sz="2133" b="1">
                <a:latin typeface="微软雅黑" panose="020B0503020204020204" pitchFamily="34" charset="-122"/>
                <a:ea typeface="微软雅黑" panose="020B0503020204020204" pitchFamily="34" charset="-122"/>
              </a:defRPr>
            </a:lvl3pPr>
            <a:lvl4pPr marL="2133493" indent="-304784">
              <a:lnSpc>
                <a:spcPct val="110000"/>
              </a:lnSpc>
              <a:spcBef>
                <a:spcPts val="800"/>
              </a:spcBef>
              <a:buFont typeface="微软雅黑" panose="020B0503020204020204" pitchFamily="34" charset="-122"/>
              <a:buChar char="−"/>
              <a:defRPr sz="1600" b="1">
                <a:latin typeface="微软雅黑" panose="020B0503020204020204" pitchFamily="34" charset="-122"/>
                <a:ea typeface="微软雅黑" panose="020B0503020204020204" pitchFamily="34" charset="-122"/>
              </a:defRPr>
            </a:lvl4pPr>
            <a:lvl5pPr marL="2743062" indent="-304784">
              <a:buFont typeface="微软雅黑" panose="020B0503020204020204" pitchFamily="34" charset="-122"/>
              <a:buChar cha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18" name="矩形 17">
            <a:extLst>
              <a:ext uri="{FF2B5EF4-FFF2-40B4-BE49-F238E27FC236}">
                <a16:creationId xmlns:a16="http://schemas.microsoft.com/office/drawing/2014/main" id="{6472722B-CC8C-46F5-8B0A-295D6F5A3028}"/>
              </a:ext>
            </a:extLst>
          </p:cNvPr>
          <p:cNvSpPr/>
          <p:nvPr userDrawn="1"/>
        </p:nvSpPr>
        <p:spPr>
          <a:xfrm>
            <a:off x="5" y="0"/>
            <a:ext cx="1583497" cy="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spcBef>
                <a:spcPts val="0"/>
              </a:spcBef>
              <a:spcAft>
                <a:spcPts val="0"/>
              </a:spcAft>
            </a:pPr>
            <a:r>
              <a:rPr lang="zh-CN" altLang="en-US" sz="4267" b="1" dirty="0">
                <a:solidFill>
                  <a:prstClr val="white"/>
                </a:solidFill>
                <a:latin typeface="微软雅黑" panose="020B0503020204020204" pitchFamily="34" charset="-122"/>
                <a:ea typeface="微软雅黑" panose="020B0503020204020204" pitchFamily="34" charset="-122"/>
              </a:rPr>
              <a:t>二</a:t>
            </a:r>
          </a:p>
        </p:txBody>
      </p:sp>
    </p:spTree>
    <p:extLst>
      <p:ext uri="{BB962C8B-B14F-4D97-AF65-F5344CB8AC3E}">
        <p14:creationId xmlns:p14="http://schemas.microsoft.com/office/powerpoint/2010/main" val="756335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a:xfrm>
            <a:off x="0" y="872720"/>
            <a:ext cx="12192000" cy="360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241" tIns="47621" rIns="95241" bIns="47621" spcCol="0" rtlCol="0" anchor="ctr"/>
          <a:lstStyle/>
          <a:p>
            <a:pPr marL="0" marR="0" lvl="0" indent="0" algn="ctr" defTabSz="952367"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 name="标题 3"/>
          <p:cNvSpPr>
            <a:spLocks noGrp="1"/>
          </p:cNvSpPr>
          <p:nvPr>
            <p:ph type="title"/>
          </p:nvPr>
        </p:nvSpPr>
        <p:spPr>
          <a:xfrm>
            <a:off x="0" y="0"/>
            <a:ext cx="12192000" cy="864000"/>
          </a:xfrm>
          <a:prstGeom prst="rect">
            <a:avLst/>
          </a:prstGeom>
        </p:spPr>
        <p:style>
          <a:lnRef idx="1">
            <a:schemeClr val="accent1"/>
          </a:lnRef>
          <a:fillRef idx="3">
            <a:schemeClr val="accent1"/>
          </a:fillRef>
          <a:effectRef idx="2">
            <a:schemeClr val="accent1"/>
          </a:effectRef>
          <a:fontRef idx="none"/>
        </p:style>
        <p:txBody>
          <a:bodyPr lIns="87916" tIns="43957" rIns="87916" bIns="43957" anchor="ctr" anchorCtr="0"/>
          <a:lstStyle>
            <a:lvl1pPr>
              <a:defRPr sz="4133"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1560879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xfrm>
            <a:off x="381242" y="6318000"/>
            <a:ext cx="952460" cy="5400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7734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欢迎页幻灯片">
    <p:spTree>
      <p:nvGrpSpPr>
        <p:cNvPr id="1" name=""/>
        <p:cNvGrpSpPr/>
        <p:nvPr/>
      </p:nvGrpSpPr>
      <p:grpSpPr>
        <a:xfrm>
          <a:off x="0" y="0"/>
          <a:ext cx="0" cy="0"/>
          <a:chOff x="0" y="0"/>
          <a:chExt cx="0" cy="0"/>
        </a:xfrm>
      </p:grpSpPr>
      <p:sp>
        <p:nvSpPr>
          <p:cNvPr id="8" name="矩形 7"/>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81242" y="3716337"/>
            <a:ext cx="11429516" cy="1523959"/>
          </a:xfrm>
        </p:spPr>
        <p:txBody>
          <a:bodyPr vert="horz" lIns="0" tIns="0" rIns="0" bIns="0" rtlCol="0" anchor="t" anchorCtr="0">
            <a:normAutofit/>
          </a:bodyPr>
          <a:lstStyle>
            <a:lvl1pPr algn="ctr">
              <a:defRPr lang="zh-CN" altLang="en-US" sz="5400" b="1">
                <a:solidFill>
                  <a:schemeClr val="bg1"/>
                </a:solidFill>
              </a:defRPr>
            </a:lvl1pPr>
          </a:lstStyle>
          <a:p>
            <a:pPr lvl="0">
              <a:lnSpc>
                <a:spcPct val="100000"/>
              </a:lnSpc>
            </a:pPr>
            <a:r>
              <a:rPr lang="zh-CN" altLang="en-US" dirty="0"/>
              <a:t>欢迎页面</a:t>
            </a:r>
          </a:p>
        </p:txBody>
      </p:sp>
      <p:sp>
        <p:nvSpPr>
          <p:cNvPr id="3" name="文本占位符 2"/>
          <p:cNvSpPr>
            <a:spLocks noGrp="1"/>
          </p:cNvSpPr>
          <p:nvPr>
            <p:ph type="body" idx="1" hasCustomPrompt="1"/>
          </p:nvPr>
        </p:nvSpPr>
        <p:spPr>
          <a:xfrm>
            <a:off x="381242" y="5336848"/>
            <a:ext cx="11429516" cy="761979"/>
          </a:xfrm>
        </p:spPr>
        <p:txBody>
          <a:bodyPr>
            <a:normAutofit/>
          </a:bodyPr>
          <a:lstStyle>
            <a:lvl1pPr marL="0" indent="0" algn="ctr">
              <a:buNone/>
              <a:defRPr sz="2800">
                <a:solidFill>
                  <a:schemeClr val="bg1"/>
                </a:solidFill>
                <a:latin typeface="+mj-ea"/>
                <a:ea typeface="+mj-ea"/>
              </a:defRPr>
            </a:lvl1pPr>
            <a:lvl2pPr marL="609601" indent="0">
              <a:buNone/>
              <a:defRPr sz="2667">
                <a:solidFill>
                  <a:schemeClr val="tx1">
                    <a:tint val="75000"/>
                  </a:schemeClr>
                </a:solidFill>
              </a:defRPr>
            </a:lvl2pPr>
            <a:lvl3pPr marL="1219203" indent="0">
              <a:buNone/>
              <a:defRPr sz="2400">
                <a:solidFill>
                  <a:schemeClr val="tx1">
                    <a:tint val="75000"/>
                  </a:schemeClr>
                </a:solidFill>
              </a:defRPr>
            </a:lvl3pPr>
            <a:lvl4pPr marL="1828804" indent="0">
              <a:buNone/>
              <a:defRPr sz="2134">
                <a:solidFill>
                  <a:schemeClr val="tx1">
                    <a:tint val="75000"/>
                  </a:schemeClr>
                </a:solidFill>
              </a:defRPr>
            </a:lvl4pPr>
            <a:lvl5pPr marL="2438404" indent="0">
              <a:buNone/>
              <a:defRPr sz="2134">
                <a:solidFill>
                  <a:schemeClr val="tx1">
                    <a:tint val="75000"/>
                  </a:schemeClr>
                </a:solidFill>
              </a:defRPr>
            </a:lvl5pPr>
            <a:lvl6pPr marL="3048006" indent="0">
              <a:buNone/>
              <a:defRPr sz="2134">
                <a:solidFill>
                  <a:schemeClr val="tx1">
                    <a:tint val="75000"/>
                  </a:schemeClr>
                </a:solidFill>
              </a:defRPr>
            </a:lvl6pPr>
            <a:lvl7pPr marL="3657607" indent="0">
              <a:buNone/>
              <a:defRPr sz="2134">
                <a:solidFill>
                  <a:schemeClr val="tx1">
                    <a:tint val="75000"/>
                  </a:schemeClr>
                </a:solidFill>
              </a:defRPr>
            </a:lvl7pPr>
            <a:lvl8pPr marL="4267207" indent="0">
              <a:buNone/>
              <a:defRPr sz="2134">
                <a:solidFill>
                  <a:schemeClr val="tx1">
                    <a:tint val="75000"/>
                  </a:schemeClr>
                </a:solidFill>
              </a:defRPr>
            </a:lvl8pPr>
            <a:lvl9pPr marL="4876809" indent="0">
              <a:buNone/>
              <a:defRPr sz="2134">
                <a:solidFill>
                  <a:schemeClr val="tx1">
                    <a:tint val="75000"/>
                  </a:schemeClr>
                </a:solidFill>
              </a:defRPr>
            </a:lvl9pPr>
          </a:lstStyle>
          <a:p>
            <a:pPr lvl="0"/>
            <a:r>
              <a:rPr lang="zh-CN" altLang="en-US" dirty="0"/>
              <a:t>备注</a:t>
            </a:r>
          </a:p>
        </p:txBody>
      </p:sp>
      <p:sp>
        <p:nvSpPr>
          <p:cNvPr id="4" name="日期占位符 3"/>
          <p:cNvSpPr>
            <a:spLocks noGrp="1"/>
          </p:cNvSpPr>
          <p:nvPr>
            <p:ph type="dt" sz="half" idx="10"/>
          </p:nvPr>
        </p:nvSpPr>
        <p:spPr>
          <a:xfrm>
            <a:off x="381242" y="6237360"/>
            <a:ext cx="11429516" cy="457188"/>
          </a:xfrm>
          <a:prstGeom prst="rect">
            <a:avLst/>
          </a:prstGeom>
        </p:spPr>
        <p:txBody>
          <a:bodyPr vert="horz" lIns="91440" tIns="45720" rIns="91440" bIns="45720" rtlCol="0" anchor="ctr"/>
          <a:lstStyle>
            <a:lvl1pPr algn="ctr">
              <a:defRPr lang="zh-CN" altLang="en-US" sz="2540" smtClean="0">
                <a:solidFill>
                  <a:schemeClr val="bg1"/>
                </a:solidFill>
              </a:defRPr>
            </a:lvl1pPr>
          </a:lstStyle>
          <a:p>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spTree>
    <p:extLst>
      <p:ext uri="{BB962C8B-B14F-4D97-AF65-F5344CB8AC3E}">
        <p14:creationId xmlns:p14="http://schemas.microsoft.com/office/powerpoint/2010/main" val="375338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fld id="{D2032502-F676-4D52-ABE7-5D8167C8AC58}" type="datetimeFigureOut">
              <a:rPr lang="zh-CN" altLang="en-US" smtClean="0"/>
              <a:t>2023/4/27</a:t>
            </a:fld>
            <a:endParaRPr lang="zh-CN" altLang="en-US"/>
          </a:p>
        </p:txBody>
      </p:sp>
      <p:pic>
        <p:nvPicPr>
          <p:cNvPr id="9" name="图片 8"/>
          <p:cNvPicPr>
            <a:picLocks noChangeAspect="1"/>
          </p:cNvPicPr>
          <p:nvPr/>
        </p:nvPicPr>
        <p:blipFill rotWithShape="1">
          <a:blip r:embed="rId2" cstate="print"/>
          <a:srcRect b="37632"/>
          <a:stretch>
            <a:fillRect/>
          </a:stretch>
        </p:blipFill>
        <p:spPr>
          <a:xfrm>
            <a:off x="0" y="-14"/>
            <a:ext cx="12192000" cy="3409347"/>
          </a:xfrm>
          <a:prstGeom prst="rect">
            <a:avLst/>
          </a:prstGeom>
        </p:spPr>
      </p:pic>
      <p:pic>
        <p:nvPicPr>
          <p:cNvPr id="10" name="图片 9"/>
          <p:cNvPicPr>
            <a:picLocks noChangeAspect="1"/>
          </p:cNvPicPr>
          <p:nvPr/>
        </p:nvPicPr>
        <p:blipFill>
          <a:blip r:embed="rId3" cstate="print"/>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2585469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ctrTitle" hasCustomPrompt="1"/>
          </p:nvPr>
        </p:nvSpPr>
        <p:spPr>
          <a:xfrm>
            <a:off x="762226" y="3717192"/>
            <a:ext cx="10667548" cy="1333464"/>
          </a:xfrm>
        </p:spPr>
        <p:txBody>
          <a:bodyPr lIns="0" tIns="0" rIns="0" bIns="0" anchor="t" anchorCtr="0">
            <a:normAutofit/>
          </a:bodyPr>
          <a:lstStyle>
            <a:lvl1pPr algn="ctr">
              <a:lnSpc>
                <a:spcPct val="100000"/>
              </a:lnSpc>
              <a:defRPr sz="48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429113" y="5387513"/>
            <a:ext cx="5333774" cy="571485"/>
          </a:xfrm>
        </p:spPr>
        <p:txBody>
          <a:bodyPr vert="horz" lIns="91440" tIns="45720" rIns="91440" bIns="45720" rtlCol="0" anchor="ctr" anchorCtr="0">
            <a:normAutofit/>
          </a:bodyPr>
          <a:lstStyle>
            <a:lvl1pPr algn="ctr">
              <a:defRPr lang="zh-CN" altLang="en-US" dirty="0">
                <a:solidFill>
                  <a:schemeClr val="bg1"/>
                </a:solidFill>
                <a:latin typeface="+mj-ea"/>
                <a:ea typeface="+mj-ea"/>
              </a:defRPr>
            </a:lvl1pPr>
          </a:lstStyle>
          <a:p>
            <a:pPr marL="0" lvl="0" indent="0">
              <a:buNone/>
            </a:pPr>
            <a:r>
              <a:rPr lang="zh-CN" altLang="en-US" dirty="0"/>
              <a:t>演讲者</a:t>
            </a:r>
          </a:p>
        </p:txBody>
      </p:sp>
      <p:sp>
        <p:nvSpPr>
          <p:cNvPr id="17" name="日期占位符 16"/>
          <p:cNvSpPr>
            <a:spLocks noGrp="1"/>
          </p:cNvSpPr>
          <p:nvPr>
            <p:ph type="dt" sz="half" idx="11"/>
          </p:nvPr>
        </p:nvSpPr>
        <p:spPr>
          <a:xfrm>
            <a:off x="3429113" y="6229835"/>
            <a:ext cx="5333774" cy="457188"/>
          </a:xfrm>
          <a:prstGeom prst="rect">
            <a:avLst/>
          </a:prstGeom>
        </p:spPr>
        <p:txBody>
          <a:bodyPr/>
          <a:lstStyle>
            <a:lvl1pPr algn="ctr">
              <a:defRPr sz="2400">
                <a:solidFill>
                  <a:schemeClr val="bg1"/>
                </a:solidFill>
              </a:defRPr>
            </a:lvl1pPr>
          </a:lstStyle>
          <a:p>
            <a:endParaRPr lang="zh-CN" altLang="en-US"/>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
            <a:ext cx="12192000" cy="3409347"/>
          </a:xfrm>
          <a:prstGeom prst="rect">
            <a:avLst/>
          </a:prstGeom>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4117" y="5941837"/>
            <a:ext cx="2723765" cy="720001"/>
          </a:xfrm>
          <a:prstGeom prst="rect">
            <a:avLst/>
          </a:prstGeom>
        </p:spPr>
      </p:pic>
    </p:spTree>
    <p:extLst>
      <p:ext uri="{BB962C8B-B14F-4D97-AF65-F5344CB8AC3E}">
        <p14:creationId xmlns:p14="http://schemas.microsoft.com/office/powerpoint/2010/main" val="3768450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3608719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571055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chor="ct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633971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chor="ct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2968512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3921677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3" b="1"/>
            </a:lvl1pPr>
            <a:lvl2pPr marL="609601" indent="0">
              <a:buNone/>
              <a:defRPr sz="2667" b="1"/>
            </a:lvl2pPr>
            <a:lvl3pPr marL="1219203" indent="0">
              <a:buNone/>
              <a:defRPr sz="2400" b="1"/>
            </a:lvl3pPr>
            <a:lvl4pPr marL="1828804" indent="0">
              <a:buNone/>
              <a:defRPr sz="2134" b="1"/>
            </a:lvl4pPr>
            <a:lvl5pPr marL="2438404" indent="0">
              <a:buNone/>
              <a:defRPr sz="2134" b="1"/>
            </a:lvl5pPr>
            <a:lvl6pPr marL="3048006" indent="0">
              <a:buNone/>
              <a:defRPr sz="2134" b="1"/>
            </a:lvl6pPr>
            <a:lvl7pPr marL="3657607" indent="0">
              <a:buNone/>
              <a:defRPr sz="2134" b="1"/>
            </a:lvl7pPr>
            <a:lvl8pPr marL="4267207" indent="0">
              <a:buNone/>
              <a:defRPr sz="2134" b="1"/>
            </a:lvl8pPr>
            <a:lvl9pPr marL="4876809" indent="0">
              <a:buNone/>
              <a:defRPr sz="2134"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7"/>
            </a:lvl2pPr>
            <a:lvl3pPr>
              <a:defRPr sz="1482"/>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799365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pPr/>
              <a:t>‹#›</a:t>
            </a:fld>
            <a:endParaRPr lang="zh-CN" altLang="en-US"/>
          </a:p>
        </p:txBody>
      </p:sp>
    </p:spTree>
    <p:extLst>
      <p:ext uri="{BB962C8B-B14F-4D97-AF65-F5344CB8AC3E}">
        <p14:creationId xmlns:p14="http://schemas.microsoft.com/office/powerpoint/2010/main" val="87585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441" y="519236"/>
            <a:ext cx="10969943" cy="547564"/>
          </a:xfrm>
        </p:spPr>
        <p:txBody>
          <a:bodyPr/>
          <a:lstStyle/>
          <a:p>
            <a:r>
              <a:rPr lang="en-US"/>
              <a:t>Click to edit Master title style</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endParaRP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p>
            <a:fld id="{B016F8AB-BCEA-4347-8BA6-BE776009BC89}" type="slidenum">
              <a:rPr/>
              <a:pPr/>
              <a:t>‹#›</a:t>
            </a:fld>
            <a:endParaRPr/>
          </a:p>
        </p:txBody>
      </p:sp>
    </p:spTree>
    <p:extLst>
      <p:ext uri="{BB962C8B-B14F-4D97-AF65-F5344CB8AC3E}">
        <p14:creationId xmlns:p14="http://schemas.microsoft.com/office/powerpoint/2010/main" val="127675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Simple slide 01">
    <p:bg>
      <p:bgPr>
        <a:solidFill>
          <a:srgbClr val="F5F5F5"/>
        </a:solidFill>
        <a:effectLst/>
      </p:bgPr>
    </p:bg>
    <p:spTree>
      <p:nvGrpSpPr>
        <p:cNvPr id="1" name=""/>
        <p:cNvGrpSpPr/>
        <p:nvPr/>
      </p:nvGrpSpPr>
      <p:grpSpPr>
        <a:xfrm>
          <a:off x="0" y="0"/>
          <a:ext cx="0" cy="0"/>
          <a:chOff x="0" y="0"/>
          <a:chExt cx="0" cy="0"/>
        </a:xfrm>
      </p:grpSpPr>
      <p:sp>
        <p:nvSpPr>
          <p:cNvPr id="860" name="Shape 860"/>
          <p:cNvSpPr/>
          <p:nvPr/>
        </p:nvSpPr>
        <p:spPr>
          <a:xfrm rot="16200000">
            <a:off x="11448966" y="242152"/>
            <a:ext cx="484333" cy="463924"/>
          </a:xfrm>
          <a:prstGeom prst="triangle">
            <a:avLst/>
          </a:prstGeom>
          <a:solidFill>
            <a:srgbClr val="0F6585"/>
          </a:solidFill>
          <a:ln w="12700">
            <a:miter lim="400000"/>
          </a:ln>
        </p:spPr>
        <p:txBody>
          <a:bodyPr lIns="54863" rIns="54863" anchor="ctr"/>
          <a:lstStyle/>
          <a:p>
            <a:pPr algn="ctr">
              <a:defRPr>
                <a:solidFill>
                  <a:srgbClr val="FFFFFF"/>
                </a:solidFill>
              </a:defRPr>
            </a:pPr>
            <a:endParaRPr sz="2041"/>
          </a:p>
        </p:txBody>
      </p:sp>
      <p:sp>
        <p:nvSpPr>
          <p:cNvPr id="861" name="Shape 861"/>
          <p:cNvSpPr>
            <a:spLocks noGrp="1"/>
          </p:cNvSpPr>
          <p:nvPr>
            <p:ph type="sldNum" sz="quarter" idx="2"/>
          </p:nvPr>
        </p:nvSpPr>
        <p:spPr>
          <a:prstGeom prst="rect">
            <a:avLst/>
          </a:prstGeom>
        </p:spPr>
        <p:txBody>
          <a:bodyPr/>
          <a:lstStyle/>
          <a:p>
            <a:fld id="{86CB4B4D-7CA3-9044-876B-883B54F8677D}" type="slidenum">
              <a:t>‹#›</a:t>
            </a:fld>
            <a:endParaRPr/>
          </a:p>
        </p:txBody>
      </p:sp>
      <p:sp>
        <p:nvSpPr>
          <p:cNvPr id="862" name="Shape 862"/>
          <p:cNvSpPr/>
          <p:nvPr/>
        </p:nvSpPr>
        <p:spPr>
          <a:xfrm rot="16200000">
            <a:off x="11401964" y="-398047"/>
            <a:ext cx="858936" cy="822736"/>
          </a:xfrm>
          <a:prstGeom prst="triangle">
            <a:avLst/>
          </a:prstGeom>
          <a:solidFill>
            <a:srgbClr val="21604E"/>
          </a:solidFill>
          <a:ln w="12700">
            <a:miter lim="400000"/>
          </a:ln>
        </p:spPr>
        <p:txBody>
          <a:bodyPr lIns="54863" rIns="54863" anchor="ctr"/>
          <a:lstStyle/>
          <a:p>
            <a:pPr algn="ctr">
              <a:defRPr>
                <a:solidFill>
                  <a:srgbClr val="FFFFFF"/>
                </a:solidFill>
              </a:defRPr>
            </a:pPr>
            <a:endParaRPr sz="2041"/>
          </a:p>
        </p:txBody>
      </p:sp>
      <p:sp>
        <p:nvSpPr>
          <p:cNvPr id="863" name="Shape 863"/>
          <p:cNvSpPr/>
          <p:nvPr/>
        </p:nvSpPr>
        <p:spPr>
          <a:xfrm rot="5400000">
            <a:off x="11401964" y="26548"/>
            <a:ext cx="858936" cy="822736"/>
          </a:xfrm>
          <a:prstGeom prst="triangle">
            <a:avLst/>
          </a:prstGeom>
          <a:solidFill>
            <a:srgbClr val="329075"/>
          </a:solidFill>
          <a:ln w="12700">
            <a:miter lim="400000"/>
          </a:ln>
        </p:spPr>
        <p:txBody>
          <a:bodyPr lIns="54863" rIns="54863" anchor="ctr"/>
          <a:lstStyle/>
          <a:p>
            <a:pPr algn="ctr">
              <a:defRPr>
                <a:solidFill>
                  <a:srgbClr val="FFFFFF"/>
                </a:solidFill>
              </a:defRPr>
            </a:pPr>
            <a:endParaRPr sz="2041"/>
          </a:p>
        </p:txBody>
      </p:sp>
      <p:sp>
        <p:nvSpPr>
          <p:cNvPr id="864" name="Shape 864"/>
          <p:cNvSpPr/>
          <p:nvPr/>
        </p:nvSpPr>
        <p:spPr>
          <a:xfrm rot="16200000">
            <a:off x="11401964" y="451145"/>
            <a:ext cx="858936" cy="822736"/>
          </a:xfrm>
          <a:prstGeom prst="triangle">
            <a:avLst/>
          </a:prstGeom>
          <a:solidFill>
            <a:schemeClr val="accent3"/>
          </a:solidFill>
          <a:ln w="12700">
            <a:miter lim="400000"/>
          </a:ln>
        </p:spPr>
        <p:txBody>
          <a:bodyPr lIns="54863" rIns="54863" anchor="ctr"/>
          <a:lstStyle/>
          <a:p>
            <a:pPr algn="ctr">
              <a:defRPr>
                <a:solidFill>
                  <a:srgbClr val="FFFFFF"/>
                </a:solidFill>
              </a:defRPr>
            </a:pPr>
            <a:endParaRPr sz="2041"/>
          </a:p>
        </p:txBody>
      </p:sp>
      <p:sp>
        <p:nvSpPr>
          <p:cNvPr id="865" name="Shape 865"/>
          <p:cNvSpPr/>
          <p:nvPr/>
        </p:nvSpPr>
        <p:spPr>
          <a:xfrm rot="5400000">
            <a:off x="11401964" y="880611"/>
            <a:ext cx="858936" cy="822736"/>
          </a:xfrm>
          <a:prstGeom prst="triangle">
            <a:avLst/>
          </a:prstGeom>
          <a:solidFill>
            <a:srgbClr val="8FD8C3"/>
          </a:solidFill>
          <a:ln w="12700">
            <a:miter lim="400000"/>
          </a:ln>
        </p:spPr>
        <p:txBody>
          <a:bodyPr lIns="54863" rIns="54863" anchor="ctr"/>
          <a:lstStyle/>
          <a:p>
            <a:pPr algn="ctr">
              <a:defRPr>
                <a:solidFill>
                  <a:srgbClr val="FFFFFF"/>
                </a:solidFill>
              </a:defRPr>
            </a:pPr>
            <a:endParaRPr sz="2041"/>
          </a:p>
        </p:txBody>
      </p:sp>
      <p:sp>
        <p:nvSpPr>
          <p:cNvPr id="866" name="Shape 866"/>
          <p:cNvSpPr/>
          <p:nvPr/>
        </p:nvSpPr>
        <p:spPr>
          <a:xfrm rot="16200000">
            <a:off x="11401964" y="1310080"/>
            <a:ext cx="858936" cy="822736"/>
          </a:xfrm>
          <a:prstGeom prst="triangle">
            <a:avLst/>
          </a:prstGeom>
          <a:solidFill>
            <a:srgbClr val="B4E5D7"/>
          </a:solidFill>
          <a:ln w="12700">
            <a:miter lim="400000"/>
          </a:ln>
        </p:spPr>
        <p:txBody>
          <a:bodyPr lIns="54863" rIns="54863" anchor="ctr"/>
          <a:lstStyle/>
          <a:p>
            <a:pPr algn="ctr">
              <a:defRPr>
                <a:solidFill>
                  <a:srgbClr val="FFFFFF"/>
                </a:solidFill>
              </a:defRPr>
            </a:pPr>
            <a:endParaRPr sz="2041"/>
          </a:p>
        </p:txBody>
      </p:sp>
      <p:sp>
        <p:nvSpPr>
          <p:cNvPr id="867" name="Shape 867"/>
          <p:cNvSpPr/>
          <p:nvPr/>
        </p:nvSpPr>
        <p:spPr>
          <a:xfrm rot="5400000">
            <a:off x="10579231" y="-411164"/>
            <a:ext cx="858936" cy="822736"/>
          </a:xfrm>
          <a:prstGeom prst="triangle">
            <a:avLst/>
          </a:prstGeom>
          <a:solidFill>
            <a:srgbClr val="8FD8C3"/>
          </a:solidFill>
          <a:ln w="12700">
            <a:miter lim="400000"/>
          </a:ln>
        </p:spPr>
        <p:txBody>
          <a:bodyPr lIns="54863" rIns="54863" anchor="ctr"/>
          <a:lstStyle/>
          <a:p>
            <a:pPr algn="ctr">
              <a:defRPr>
                <a:solidFill>
                  <a:srgbClr val="FFFFFF"/>
                </a:solidFill>
              </a:defRPr>
            </a:pPr>
            <a:endParaRPr sz="2041"/>
          </a:p>
        </p:txBody>
      </p:sp>
      <p:sp>
        <p:nvSpPr>
          <p:cNvPr id="868" name="Shape 868"/>
          <p:cNvSpPr/>
          <p:nvPr/>
        </p:nvSpPr>
        <p:spPr>
          <a:xfrm rot="16200000">
            <a:off x="10579231" y="13433"/>
            <a:ext cx="858936" cy="822736"/>
          </a:xfrm>
          <a:prstGeom prst="triangle">
            <a:avLst/>
          </a:prstGeom>
          <a:solidFill>
            <a:srgbClr val="758A26"/>
          </a:solidFill>
          <a:ln w="12700">
            <a:miter lim="400000"/>
          </a:ln>
        </p:spPr>
        <p:txBody>
          <a:bodyPr lIns="54863" rIns="54863" anchor="ctr"/>
          <a:lstStyle/>
          <a:p>
            <a:pPr algn="ctr">
              <a:defRPr>
                <a:solidFill>
                  <a:srgbClr val="FFFFFF"/>
                </a:solidFill>
              </a:defRPr>
            </a:pPr>
            <a:endParaRPr sz="2041"/>
          </a:p>
        </p:txBody>
      </p:sp>
      <p:sp>
        <p:nvSpPr>
          <p:cNvPr id="869" name="Shape 869"/>
          <p:cNvSpPr/>
          <p:nvPr/>
        </p:nvSpPr>
        <p:spPr>
          <a:xfrm rot="5400000">
            <a:off x="10579231" y="438028"/>
            <a:ext cx="858936" cy="822736"/>
          </a:xfrm>
          <a:prstGeom prst="triangle">
            <a:avLst/>
          </a:prstGeom>
          <a:solidFill>
            <a:schemeClr val="accent4"/>
          </a:solidFill>
          <a:ln w="12700">
            <a:miter lim="400000"/>
          </a:ln>
        </p:spPr>
        <p:txBody>
          <a:bodyPr lIns="54863" rIns="54863" anchor="ctr"/>
          <a:lstStyle/>
          <a:p>
            <a:pPr algn="ctr">
              <a:defRPr>
                <a:solidFill>
                  <a:srgbClr val="FFFFFF"/>
                </a:solidFill>
              </a:defRPr>
            </a:pPr>
            <a:endParaRPr sz="2041"/>
          </a:p>
        </p:txBody>
      </p:sp>
      <p:sp>
        <p:nvSpPr>
          <p:cNvPr id="870" name="Shape 870"/>
          <p:cNvSpPr/>
          <p:nvPr/>
        </p:nvSpPr>
        <p:spPr>
          <a:xfrm rot="16200000">
            <a:off x="10579231" y="862625"/>
            <a:ext cx="858936" cy="822736"/>
          </a:xfrm>
          <a:prstGeom prst="triangle">
            <a:avLst/>
          </a:prstGeom>
          <a:solidFill>
            <a:srgbClr val="C8DB7E"/>
          </a:solidFill>
          <a:ln w="12700">
            <a:miter lim="400000"/>
          </a:ln>
        </p:spPr>
        <p:txBody>
          <a:bodyPr lIns="54863" rIns="54863" anchor="ctr"/>
          <a:lstStyle/>
          <a:p>
            <a:pPr algn="ctr">
              <a:defRPr>
                <a:solidFill>
                  <a:srgbClr val="FFFFFF"/>
                </a:solidFill>
              </a:defRPr>
            </a:pPr>
            <a:endParaRPr sz="2041"/>
          </a:p>
        </p:txBody>
      </p:sp>
      <p:sp>
        <p:nvSpPr>
          <p:cNvPr id="871" name="Shape 871"/>
          <p:cNvSpPr/>
          <p:nvPr/>
        </p:nvSpPr>
        <p:spPr>
          <a:xfrm rot="5400000">
            <a:off x="10596164" y="1292091"/>
            <a:ext cx="858936" cy="822736"/>
          </a:xfrm>
          <a:prstGeom prst="triangle">
            <a:avLst/>
          </a:prstGeom>
          <a:solidFill>
            <a:srgbClr val="DAE7A9"/>
          </a:solidFill>
          <a:ln w="12700">
            <a:miter lim="400000"/>
          </a:ln>
        </p:spPr>
        <p:txBody>
          <a:bodyPr lIns="54863" rIns="54863" anchor="ctr"/>
          <a:lstStyle/>
          <a:p>
            <a:pPr algn="ctr">
              <a:defRPr>
                <a:solidFill>
                  <a:srgbClr val="FFFFFF"/>
                </a:solidFill>
              </a:defRPr>
            </a:pPr>
            <a:endParaRPr sz="2041"/>
          </a:p>
        </p:txBody>
      </p:sp>
      <p:sp>
        <p:nvSpPr>
          <p:cNvPr id="872" name="Shape 872"/>
          <p:cNvSpPr/>
          <p:nvPr/>
        </p:nvSpPr>
        <p:spPr>
          <a:xfrm rot="16200000">
            <a:off x="10596164" y="1721560"/>
            <a:ext cx="858936" cy="822736"/>
          </a:xfrm>
          <a:prstGeom prst="triangle">
            <a:avLst/>
          </a:prstGeom>
          <a:solidFill>
            <a:srgbClr val="EDF3D4"/>
          </a:solidFill>
          <a:ln w="12700">
            <a:miter lim="400000"/>
          </a:ln>
        </p:spPr>
        <p:txBody>
          <a:bodyPr lIns="54863" rIns="54863" anchor="ctr"/>
          <a:lstStyle/>
          <a:p>
            <a:pPr algn="ctr">
              <a:defRPr>
                <a:solidFill>
                  <a:srgbClr val="FFFFFF"/>
                </a:solidFill>
              </a:defRPr>
            </a:pPr>
            <a:endParaRPr sz="2041"/>
          </a:p>
        </p:txBody>
      </p:sp>
      <p:sp>
        <p:nvSpPr>
          <p:cNvPr id="873" name="Shape 873"/>
          <p:cNvSpPr/>
          <p:nvPr/>
        </p:nvSpPr>
        <p:spPr>
          <a:xfrm rot="16200000">
            <a:off x="9773428" y="-398047"/>
            <a:ext cx="858936" cy="822736"/>
          </a:xfrm>
          <a:prstGeom prst="triangle">
            <a:avLst/>
          </a:prstGeom>
          <a:solidFill>
            <a:schemeClr val="accent3"/>
          </a:solidFill>
          <a:ln w="12700">
            <a:miter lim="400000"/>
          </a:ln>
        </p:spPr>
        <p:txBody>
          <a:bodyPr lIns="54863" rIns="54863" anchor="ctr"/>
          <a:lstStyle/>
          <a:p>
            <a:pPr algn="ctr">
              <a:defRPr>
                <a:solidFill>
                  <a:srgbClr val="FFFFFF"/>
                </a:solidFill>
              </a:defRPr>
            </a:pPr>
            <a:endParaRPr sz="2041"/>
          </a:p>
        </p:txBody>
      </p:sp>
      <p:sp>
        <p:nvSpPr>
          <p:cNvPr id="874" name="Shape 874"/>
          <p:cNvSpPr/>
          <p:nvPr/>
        </p:nvSpPr>
        <p:spPr>
          <a:xfrm rot="5400000">
            <a:off x="9773428" y="26548"/>
            <a:ext cx="858936" cy="822736"/>
          </a:xfrm>
          <a:prstGeom prst="triangle">
            <a:avLst/>
          </a:prstGeom>
          <a:solidFill>
            <a:srgbClr val="8FD8C3"/>
          </a:solidFill>
          <a:ln w="12700">
            <a:miter lim="400000"/>
          </a:ln>
        </p:spPr>
        <p:txBody>
          <a:bodyPr lIns="54863" rIns="54863" anchor="ctr"/>
          <a:lstStyle/>
          <a:p>
            <a:pPr algn="ctr">
              <a:defRPr>
                <a:solidFill>
                  <a:srgbClr val="FFFFFF"/>
                </a:solidFill>
              </a:defRPr>
            </a:pPr>
            <a:endParaRPr sz="2041"/>
          </a:p>
        </p:txBody>
      </p:sp>
      <p:sp>
        <p:nvSpPr>
          <p:cNvPr id="875" name="Shape 875"/>
          <p:cNvSpPr/>
          <p:nvPr/>
        </p:nvSpPr>
        <p:spPr>
          <a:xfrm rot="16200000">
            <a:off x="9773428" y="451145"/>
            <a:ext cx="858936" cy="822736"/>
          </a:xfrm>
          <a:prstGeom prst="triangle">
            <a:avLst/>
          </a:prstGeom>
          <a:solidFill>
            <a:schemeClr val="accent2"/>
          </a:solidFill>
          <a:ln w="12700">
            <a:miter lim="400000"/>
          </a:ln>
        </p:spPr>
        <p:txBody>
          <a:bodyPr lIns="54863" rIns="54863" anchor="ctr"/>
          <a:lstStyle/>
          <a:p>
            <a:pPr algn="ctr">
              <a:defRPr>
                <a:solidFill>
                  <a:srgbClr val="FFFFFF"/>
                </a:solidFill>
              </a:defRPr>
            </a:pPr>
            <a:endParaRPr sz="2041"/>
          </a:p>
        </p:txBody>
      </p:sp>
      <p:sp>
        <p:nvSpPr>
          <p:cNvPr id="876" name="Shape 876"/>
          <p:cNvSpPr/>
          <p:nvPr/>
        </p:nvSpPr>
        <p:spPr>
          <a:xfrm rot="5400000">
            <a:off x="9773428" y="880611"/>
            <a:ext cx="858936" cy="822736"/>
          </a:xfrm>
          <a:prstGeom prst="triangle">
            <a:avLst/>
          </a:prstGeom>
          <a:solidFill>
            <a:srgbClr val="8FD8F2"/>
          </a:solidFill>
          <a:ln w="12700">
            <a:miter lim="400000"/>
          </a:ln>
        </p:spPr>
        <p:txBody>
          <a:bodyPr lIns="54863" rIns="54863" anchor="ctr"/>
          <a:lstStyle/>
          <a:p>
            <a:pPr algn="ctr">
              <a:defRPr>
                <a:solidFill>
                  <a:srgbClr val="FFFFFF"/>
                </a:solidFill>
              </a:defRPr>
            </a:pPr>
            <a:endParaRPr sz="2041"/>
          </a:p>
        </p:txBody>
      </p:sp>
      <p:sp>
        <p:nvSpPr>
          <p:cNvPr id="877" name="Shape 877"/>
          <p:cNvSpPr/>
          <p:nvPr/>
        </p:nvSpPr>
        <p:spPr>
          <a:xfrm rot="16200000">
            <a:off x="9790361" y="1310080"/>
            <a:ext cx="858936" cy="822736"/>
          </a:xfrm>
          <a:prstGeom prst="triangle">
            <a:avLst/>
          </a:prstGeom>
          <a:solidFill>
            <a:srgbClr val="C7EBF9"/>
          </a:solidFill>
          <a:ln w="12700">
            <a:miter lim="400000"/>
          </a:ln>
        </p:spPr>
        <p:txBody>
          <a:bodyPr lIns="54863" rIns="54863" anchor="ctr"/>
          <a:lstStyle/>
          <a:p>
            <a:pPr algn="ctr">
              <a:defRPr>
                <a:solidFill>
                  <a:srgbClr val="FFFFFF"/>
                </a:solidFill>
              </a:defRPr>
            </a:pPr>
            <a:endParaRPr sz="2041"/>
          </a:p>
        </p:txBody>
      </p:sp>
      <p:sp>
        <p:nvSpPr>
          <p:cNvPr id="878" name="Shape 878"/>
          <p:cNvSpPr/>
          <p:nvPr/>
        </p:nvSpPr>
        <p:spPr>
          <a:xfrm rot="5400000">
            <a:off x="8950695" y="-411164"/>
            <a:ext cx="858935" cy="822736"/>
          </a:xfrm>
          <a:prstGeom prst="triangle">
            <a:avLst/>
          </a:prstGeom>
          <a:solidFill>
            <a:srgbClr val="DAF2EB"/>
          </a:solidFill>
          <a:ln w="12700">
            <a:miter lim="400000"/>
          </a:ln>
        </p:spPr>
        <p:txBody>
          <a:bodyPr lIns="54863" rIns="54863" anchor="ctr"/>
          <a:lstStyle/>
          <a:p>
            <a:pPr algn="ctr">
              <a:defRPr>
                <a:solidFill>
                  <a:srgbClr val="FFFFFF"/>
                </a:solidFill>
              </a:defRPr>
            </a:pPr>
            <a:endParaRPr sz="2041"/>
          </a:p>
        </p:txBody>
      </p:sp>
      <p:sp>
        <p:nvSpPr>
          <p:cNvPr id="879" name="Shape 879"/>
          <p:cNvSpPr/>
          <p:nvPr/>
        </p:nvSpPr>
        <p:spPr>
          <a:xfrm rot="16200000">
            <a:off x="8950695" y="13433"/>
            <a:ext cx="858935" cy="822736"/>
          </a:xfrm>
          <a:prstGeom prst="triangle">
            <a:avLst/>
          </a:prstGeom>
          <a:solidFill>
            <a:srgbClr val="B4E5D7"/>
          </a:solidFill>
          <a:ln w="12700">
            <a:miter lim="400000"/>
          </a:ln>
        </p:spPr>
        <p:txBody>
          <a:bodyPr lIns="54863" rIns="54863" anchor="ctr"/>
          <a:lstStyle/>
          <a:p>
            <a:pPr algn="ctr">
              <a:defRPr>
                <a:solidFill>
                  <a:srgbClr val="FFFFFF"/>
                </a:solidFill>
              </a:defRPr>
            </a:pPr>
            <a:endParaRPr sz="2041"/>
          </a:p>
        </p:txBody>
      </p:sp>
      <p:sp>
        <p:nvSpPr>
          <p:cNvPr id="880" name="Shape 880"/>
          <p:cNvSpPr/>
          <p:nvPr/>
        </p:nvSpPr>
        <p:spPr>
          <a:xfrm rot="16200000">
            <a:off x="8144892" y="-398048"/>
            <a:ext cx="858936" cy="822736"/>
          </a:xfrm>
          <a:prstGeom prst="triangle">
            <a:avLst/>
          </a:prstGeom>
          <a:solidFill>
            <a:srgbClr val="C7EBF9"/>
          </a:solidFill>
          <a:ln w="12700">
            <a:miter lim="400000"/>
          </a:ln>
        </p:spPr>
        <p:txBody>
          <a:bodyPr lIns="54863" rIns="54863" anchor="ctr"/>
          <a:lstStyle/>
          <a:p>
            <a:pPr algn="ctr">
              <a:defRPr>
                <a:solidFill>
                  <a:srgbClr val="FFFFFF"/>
                </a:solidFill>
              </a:defRPr>
            </a:pPr>
            <a:endParaRPr sz="2041"/>
          </a:p>
        </p:txBody>
      </p:sp>
      <p:sp>
        <p:nvSpPr>
          <p:cNvPr id="881" name="Shape 881"/>
          <p:cNvSpPr/>
          <p:nvPr/>
        </p:nvSpPr>
        <p:spPr>
          <a:xfrm rot="5400000">
            <a:off x="8144892" y="26549"/>
            <a:ext cx="858936" cy="822736"/>
          </a:xfrm>
          <a:prstGeom prst="triangle">
            <a:avLst/>
          </a:prstGeom>
          <a:solidFill>
            <a:srgbClr val="EDF3D4"/>
          </a:solidFill>
          <a:ln w="12700">
            <a:miter lim="400000"/>
          </a:ln>
        </p:spPr>
        <p:txBody>
          <a:bodyPr lIns="54863" rIns="54863" anchor="ctr"/>
          <a:lstStyle/>
          <a:p>
            <a:pPr algn="ctr">
              <a:defRPr>
                <a:solidFill>
                  <a:srgbClr val="FFFFFF"/>
                </a:solidFill>
              </a:defRPr>
            </a:pPr>
            <a:endParaRPr sz="2041"/>
          </a:p>
        </p:txBody>
      </p:sp>
      <p:sp>
        <p:nvSpPr>
          <p:cNvPr id="882" name="Shape 882"/>
          <p:cNvSpPr>
            <a:spLocks noGrp="1"/>
          </p:cNvSpPr>
          <p:nvPr>
            <p:ph type="body" sz="quarter" idx="1"/>
          </p:nvPr>
        </p:nvSpPr>
        <p:spPr>
          <a:xfrm>
            <a:off x="1416050" y="1122210"/>
            <a:ext cx="9215149" cy="431782"/>
          </a:xfrm>
          <a:prstGeom prst="rect">
            <a:avLst/>
          </a:prstGeom>
          <a:extLst>
            <a:ext uri="{C572A759-6A51-4108-AA02-DFA0A04FC94B}">
              <ma14:wrappingTextBoxFlag xmlns="" xmlns:ma14="http://schemas.microsoft.com/office/mac/drawingml/2011/main" val="1"/>
            </a:ext>
          </a:extLst>
        </p:spPr>
        <p:txBody>
          <a:bodyPr lIns="0" tIns="0" rIns="0" bIns="0" anchor="ctr">
            <a:normAutofit/>
          </a:bodyPr>
          <a:lstStyle>
            <a:lvl1pPr marL="0" indent="0">
              <a:spcBef>
                <a:spcPts val="0"/>
              </a:spcBef>
              <a:buSzTx/>
              <a:buFontTx/>
              <a:buNone/>
              <a:defRPr sz="3600" b="1">
                <a:solidFill>
                  <a:srgbClr val="A6A6A6"/>
                </a:solidFill>
                <a:latin typeface="Lato Light"/>
                <a:ea typeface="Lato Light"/>
                <a:cs typeface="Lato Light"/>
                <a:sym typeface="Lato Light"/>
              </a:defRPr>
            </a:lvl1pPr>
          </a:lstStyle>
          <a:p>
            <a:r>
              <a:t>Text slide example</a:t>
            </a:r>
          </a:p>
        </p:txBody>
      </p:sp>
      <p:sp>
        <p:nvSpPr>
          <p:cNvPr id="883" name="Shape 883"/>
          <p:cNvSpPr/>
          <p:nvPr/>
        </p:nvSpPr>
        <p:spPr>
          <a:xfrm flipV="1">
            <a:off x="1416050" y="1773412"/>
            <a:ext cx="9231465" cy="26987"/>
          </a:xfrm>
          <a:prstGeom prst="line">
            <a:avLst/>
          </a:prstGeom>
          <a:ln w="25400">
            <a:solidFill>
              <a:schemeClr val="accent2"/>
            </a:solidFill>
          </a:ln>
        </p:spPr>
        <p:txBody>
          <a:bodyPr lIns="54863" rIns="54863"/>
          <a:lstStyle/>
          <a:p>
            <a:endParaRPr sz="2041"/>
          </a:p>
        </p:txBody>
      </p:sp>
      <p:sp>
        <p:nvSpPr>
          <p:cNvPr id="884" name="Shape 884"/>
          <p:cNvSpPr>
            <a:spLocks noGrp="1"/>
          </p:cNvSpPr>
          <p:nvPr>
            <p:ph type="body" sz="quarter" idx="13"/>
          </p:nvPr>
        </p:nvSpPr>
        <p:spPr>
          <a:xfrm>
            <a:off x="1416048" y="2049719"/>
            <a:ext cx="9181283" cy="1150684"/>
          </a:xfrm>
          <a:prstGeom prst="rect">
            <a:avLst/>
          </a:prstGeom>
        </p:spPr>
        <p:txBody>
          <a:bodyPr lIns="0" tIns="0" rIns="0" bIns="0">
            <a:normAutofit/>
          </a:bodyPr>
          <a:lstStyle>
            <a:lvl1pPr marL="0" indent="0" algn="just">
              <a:lnSpc>
                <a:spcPct val="130000"/>
              </a:lnSpc>
              <a:spcBef>
                <a:spcPts val="240"/>
              </a:spcBef>
              <a:buSzTx/>
              <a:buFontTx/>
              <a:buNone/>
              <a:defRPr sz="1000">
                <a:solidFill>
                  <a:srgbClr val="808080"/>
                </a:solidFill>
                <a:latin typeface="Lato Regular"/>
                <a:sym typeface="Lato Regular"/>
              </a:defRPr>
            </a:lvl1pPr>
          </a:lstStyle>
          <a:p>
            <a:pPr marL="0" indent="0" algn="just">
              <a:lnSpc>
                <a:spcPct val="130000"/>
              </a:lnSpc>
              <a:spcBef>
                <a:spcPts val="200"/>
              </a:spcBef>
              <a:buSzTx/>
              <a:buFontTx/>
              <a:buNone/>
              <a:defRPr sz="1000">
                <a:solidFill>
                  <a:srgbClr val="808080"/>
                </a:solidFill>
                <a:latin typeface="Lato Regular"/>
                <a:ea typeface="Lato Regular"/>
                <a:cs typeface="Lato Regular"/>
                <a:sym typeface="Lato Regular"/>
              </a:defRPr>
            </a:pPr>
            <a:endParaRPr/>
          </a:p>
        </p:txBody>
      </p:sp>
      <p:sp>
        <p:nvSpPr>
          <p:cNvPr id="885" name="Shape 885"/>
          <p:cNvSpPr/>
          <p:nvPr/>
        </p:nvSpPr>
        <p:spPr>
          <a:xfrm flipH="1" flipV="1">
            <a:off x="1416050" y="924849"/>
            <a:ext cx="785285" cy="1"/>
          </a:xfrm>
          <a:prstGeom prst="line">
            <a:avLst/>
          </a:prstGeom>
          <a:ln w="38100">
            <a:solidFill>
              <a:schemeClr val="accent2"/>
            </a:solidFill>
          </a:ln>
        </p:spPr>
        <p:txBody>
          <a:bodyPr lIns="54863" rIns="54863"/>
          <a:lstStyle/>
          <a:p>
            <a:endParaRPr sz="2041"/>
          </a:p>
        </p:txBody>
      </p:sp>
    </p:spTree>
    <p:extLst>
      <p:ext uri="{BB962C8B-B14F-4D97-AF65-F5344CB8AC3E}">
        <p14:creationId xmlns:p14="http://schemas.microsoft.com/office/powerpoint/2010/main" val="5890825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结尾页幻灯片">
    <p:spTree>
      <p:nvGrpSpPr>
        <p:cNvPr id="1" name=""/>
        <p:cNvGrpSpPr/>
        <p:nvPr/>
      </p:nvGrpSpPr>
      <p:grpSpPr>
        <a:xfrm>
          <a:off x="0" y="0"/>
          <a:ext cx="0" cy="0"/>
          <a:chOff x="0" y="0"/>
          <a:chExt cx="0" cy="0"/>
        </a:xfrm>
      </p:grpSpPr>
      <p:sp>
        <p:nvSpPr>
          <p:cNvPr id="4" name="矩形 3"/>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p:cNvPicPr>
            <a:picLocks noChangeAspect="1"/>
          </p:cNvPicPr>
          <p:nvPr/>
        </p:nvPicPr>
        <p:blipFill>
          <a:blip r:embed="rId2" cstate="print"/>
          <a:stretch>
            <a:fillRect/>
          </a:stretch>
        </p:blipFill>
        <p:spPr>
          <a:xfrm>
            <a:off x="0" y="1197884"/>
            <a:ext cx="12192000" cy="3723238"/>
          </a:xfrm>
          <a:prstGeom prst="rect">
            <a:avLst/>
          </a:prstGeom>
        </p:spPr>
      </p:pic>
      <p:pic>
        <p:nvPicPr>
          <p:cNvPr id="7" name="图片 6"/>
          <p:cNvPicPr>
            <a:picLocks noChangeAspect="1"/>
          </p:cNvPicPr>
          <p:nvPr/>
        </p:nvPicPr>
        <p:blipFill>
          <a:blip r:embed="rId3" cstate="print"/>
          <a:stretch>
            <a:fillRect/>
          </a:stretch>
        </p:blipFill>
        <p:spPr>
          <a:xfrm>
            <a:off x="480002" y="2699982"/>
            <a:ext cx="3626453" cy="960898"/>
          </a:xfrm>
          <a:prstGeom prst="rect">
            <a:avLst/>
          </a:prstGeom>
        </p:spPr>
      </p:pic>
    </p:spTree>
    <p:extLst>
      <p:ext uri="{BB962C8B-B14F-4D97-AF65-F5344CB8AC3E}">
        <p14:creationId xmlns:p14="http://schemas.microsoft.com/office/powerpoint/2010/main" val="8263297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Simple slide 01">
    <p:bg>
      <p:bgPr>
        <a:solidFill>
          <a:srgbClr val="F5F5F5"/>
        </a:solidFill>
        <a:effectLst/>
      </p:bgPr>
    </p:bg>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单击此处编辑母版标题样式</a:t>
            </a:r>
          </a:p>
        </p:txBody>
      </p:sp>
      <p:sp>
        <p:nvSpPr>
          <p:cNvPr id="118" name="Shape 118"/>
          <p:cNvSpPr>
            <a:spLocks noGrp="1"/>
          </p:cNvSpPr>
          <p:nvPr>
            <p:ph type="body" idx="1"/>
          </p:nvPr>
        </p:nvSpPr>
        <p:spPr>
          <a:prstGeom prst="rect">
            <a:avLst/>
          </a:prstGeom>
        </p:spPr>
        <p:txBody>
          <a:bodyPr/>
          <a:lstStyle/>
          <a:p>
            <a:r>
              <a:t>单击此处编辑母版文本样式</a:t>
            </a:r>
          </a:p>
          <a:p>
            <a:pPr lvl="1"/>
            <a:r>
              <a:t>第二级</a:t>
            </a:r>
          </a:p>
          <a:p>
            <a:pPr lvl="2"/>
            <a:r>
              <a:t>第三级</a:t>
            </a:r>
          </a:p>
          <a:p>
            <a:pPr lvl="3"/>
            <a:r>
              <a:t>第四级</a:t>
            </a:r>
          </a:p>
          <a:p>
            <a:pPr lvl="4"/>
            <a:r>
              <a:t>第五级</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01087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79119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sz="3200"/>
            </a:lvl1pPr>
          </a:lstStyle>
          <a:p>
            <a:r>
              <a:rPr lang="zh-CN" altLang="en-US" dirty="0"/>
              <a:t>页面标题</a:t>
            </a:r>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333894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内容占位符 2"/>
          <p:cNvSpPr>
            <a:spLocks noGrp="1"/>
          </p:cNvSpPr>
          <p:nvPr>
            <p:ph idx="1" hasCustomPrompt="1"/>
          </p:nvPr>
        </p:nvSpPr>
        <p:spPr/>
        <p:txBody>
          <a:bodyPr/>
          <a:lstStyle>
            <a:lvl1pPr>
              <a:defRPr/>
            </a:lvl1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a:xfrm>
            <a:off x="2736001" y="6318000"/>
            <a:ext cx="6720000" cy="540000"/>
          </a:xfrm>
        </p:spPr>
        <p:txBody>
          <a:bodyPr/>
          <a:lstStyle/>
          <a:p>
            <a:endParaRPr lang="zh-CN" altLang="en-US"/>
          </a:p>
        </p:txBody>
      </p:sp>
      <p:sp>
        <p:nvSpPr>
          <p:cNvPr id="6" name="灯片编号占位符 5"/>
          <p:cNvSpPr>
            <a:spLocks noGrp="1"/>
          </p:cNvSpPr>
          <p:nvPr>
            <p:ph type="sldNum" sz="quarter" idx="12"/>
          </p:nvPr>
        </p:nvSpPr>
        <p:spPr>
          <a:xfrm>
            <a:off x="336002" y="6318000"/>
            <a:ext cx="960000" cy="540000"/>
          </a:xfrm>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426913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0"/>
            <a:ext cx="11429516" cy="761979"/>
          </a:xfrm>
        </p:spPr>
        <p:txBody>
          <a:bodyPr/>
          <a:lstStyle/>
          <a:p>
            <a:r>
              <a:rPr lang="zh-CN" altLang="en-US" dirty="0"/>
              <a:t>页面标题</a:t>
            </a:r>
          </a:p>
        </p:txBody>
      </p:sp>
      <p:sp>
        <p:nvSpPr>
          <p:cNvPr id="3" name="内容占位符 2"/>
          <p:cNvSpPr>
            <a:spLocks noGrp="1"/>
          </p:cNvSpPr>
          <p:nvPr>
            <p:ph sz="half" idx="1" hasCustomPrompt="1"/>
          </p:nvPr>
        </p:nvSpPr>
        <p:spPr>
          <a:xfrm>
            <a:off x="38124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6286492" y="981343"/>
            <a:ext cx="5524266" cy="5333856"/>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96802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242" y="1"/>
            <a:ext cx="11429516" cy="761979"/>
          </a:xfrm>
        </p:spPr>
        <p:txBody>
          <a:bodyPr/>
          <a:lstStyle/>
          <a:p>
            <a:r>
              <a:rPr lang="zh-CN" altLang="en-US" dirty="0"/>
              <a:t>页面标题</a:t>
            </a:r>
          </a:p>
        </p:txBody>
      </p:sp>
      <p:sp>
        <p:nvSpPr>
          <p:cNvPr id="3" name="文本占位符 2"/>
          <p:cNvSpPr>
            <a:spLocks noGrp="1"/>
          </p:cNvSpPr>
          <p:nvPr>
            <p:ph type="body" idx="1" hasCustomPrompt="1"/>
          </p:nvPr>
        </p:nvSpPr>
        <p:spPr>
          <a:xfrm>
            <a:off x="38124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4" name="内容占位符 3"/>
          <p:cNvSpPr>
            <a:spLocks noGrp="1"/>
          </p:cNvSpPr>
          <p:nvPr>
            <p:ph sz="half" idx="2" hasCustomPrompt="1"/>
          </p:nvPr>
        </p:nvSpPr>
        <p:spPr>
          <a:xfrm>
            <a:off x="38124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文本占位符 4"/>
          <p:cNvSpPr>
            <a:spLocks noGrp="1"/>
          </p:cNvSpPr>
          <p:nvPr>
            <p:ph type="body" sz="quarter" idx="3" hasCustomPrompt="1"/>
          </p:nvPr>
        </p:nvSpPr>
        <p:spPr>
          <a:xfrm>
            <a:off x="6286492" y="963895"/>
            <a:ext cx="5524266" cy="571485"/>
          </a:xfrm>
        </p:spPr>
        <p:txBody>
          <a:bodyPr anchor="ctr" anchorCtr="0">
            <a:normAutofit/>
          </a:bodyPr>
          <a:lstStyle>
            <a:lvl1pPr marL="0" indent="0" algn="ctr">
              <a:buNone/>
              <a:defRPr sz="2965"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dirty="0"/>
              <a:t>栏目标题</a:t>
            </a:r>
          </a:p>
        </p:txBody>
      </p:sp>
      <p:sp>
        <p:nvSpPr>
          <p:cNvPr id="6" name="内容占位符 5"/>
          <p:cNvSpPr>
            <a:spLocks noGrp="1"/>
          </p:cNvSpPr>
          <p:nvPr>
            <p:ph sz="quarter" idx="4" hasCustomPrompt="1"/>
          </p:nvPr>
        </p:nvSpPr>
        <p:spPr>
          <a:xfrm>
            <a:off x="6286492" y="1737295"/>
            <a:ext cx="5524266" cy="4571877"/>
          </a:xfrm>
        </p:spPr>
        <p:txBody>
          <a:bodyPr>
            <a:normAutofit/>
          </a:bodyPr>
          <a:lstStyle>
            <a:lvl1pPr>
              <a:defRPr sz="2540"/>
            </a:lvl1pPr>
            <a:lvl2pPr>
              <a:defRPr sz="2115"/>
            </a:lvl2pPr>
            <a:lvl3pPr>
              <a:defRPr sz="1480"/>
            </a:lvl3p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2555278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页面标题</a:t>
            </a:r>
          </a:p>
        </p:txBody>
      </p:sp>
      <p:sp>
        <p:nvSpPr>
          <p:cNvPr id="3" name="竖排文字占位符 2"/>
          <p:cNvSpPr>
            <a:spLocks noGrp="1"/>
          </p:cNvSpPr>
          <p:nvPr>
            <p:ph type="body" orient="vert" idx="1" hasCustomPrompt="1"/>
          </p:nvPr>
        </p:nvSpPr>
        <p:spPr/>
        <p:txBody>
          <a:bodyPr vert="eaVert"/>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E0AC87-F9B6-4F7A-AB3A-6863E2A5800B}" type="slidenum">
              <a:rPr lang="zh-CN" altLang="en-US" smtClean="0"/>
              <a:t>‹#›</a:t>
            </a:fld>
            <a:endParaRPr lang="zh-CN" altLang="en-US"/>
          </a:p>
        </p:txBody>
      </p:sp>
    </p:spTree>
    <p:extLst>
      <p:ext uri="{BB962C8B-B14F-4D97-AF65-F5344CB8AC3E}">
        <p14:creationId xmlns:p14="http://schemas.microsoft.com/office/powerpoint/2010/main" val="18926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2" cstate="print"/>
          <a:srcRect r="1346"/>
          <a:stretch>
            <a:fill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26291"/>
            <a:ext cx="11429516" cy="707978"/>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5">
                <a:solidFill>
                  <a:schemeClr val="bg1"/>
                </a:solidFill>
              </a:defRPr>
            </a:lvl1pPr>
          </a:lstStyle>
          <a:p>
            <a:fld id="{66E0AC87-F9B6-4F7A-AB3A-6863E2A5800B}" type="slidenum">
              <a:rPr lang="zh-CN" altLang="en-US" smtClean="0"/>
              <a:t>‹#›</a:t>
            </a:fld>
            <a:endParaRPr lang="zh-CN" altLang="en-US"/>
          </a:p>
        </p:txBody>
      </p:sp>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75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1219200"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635" indent="-381635" algn="just" defTabSz="1219200" rtl="0" eaLnBrk="1" latinLnBrk="0" hangingPunct="1">
        <a:lnSpc>
          <a:spcPct val="120000"/>
        </a:lnSpc>
        <a:spcBef>
          <a:spcPts val="0"/>
        </a:spcBef>
        <a:spcAft>
          <a:spcPts val="635"/>
        </a:spcAft>
        <a:buSzPct val="80000"/>
        <a:buFontTx/>
        <a:buBlip>
          <a:blip r:embed="rId14"/>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14"/>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14"/>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446" userDrawn="1">
          <p15:clr>
            <a:srgbClr val="F26B43"/>
          </p15:clr>
        </p15:guide>
        <p15:guide id="4" pos="234" userDrawn="1">
          <p15:clr>
            <a:srgbClr val="F26B43"/>
          </p15:clr>
        </p15:guide>
        <p15:guide id="5" orient="horz" pos="6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609600" y="1143000"/>
            <a:ext cx="10972800" cy="1066800"/>
          </a:xfrm>
          <a:prstGeom prst="rect">
            <a:avLst/>
          </a:prstGeom>
          <a:noFill/>
          <a:ln>
            <a:noFill/>
          </a:ln>
        </p:spPr>
        <p:txBody>
          <a:bodyPr vert="horz" wrap="square" lIns="91428" tIns="45715" rIns="91428" bIns="45715" numCol="1" anchor="ctr" anchorCtr="0" compatLnSpc="1"/>
          <a:lstStyle/>
          <a:p>
            <a:pPr lvl="0"/>
            <a:r>
              <a:rPr lang="zh-CN" altLang="en-US"/>
              <a:t>单击此处编辑母版标题样式</a:t>
            </a:r>
          </a:p>
        </p:txBody>
      </p:sp>
      <p:sp>
        <p:nvSpPr>
          <p:cNvPr id="1027" name="文本占位符 12"/>
          <p:cNvSpPr>
            <a:spLocks noGrp="1"/>
          </p:cNvSpPr>
          <p:nvPr>
            <p:ph type="body" idx="1"/>
          </p:nvPr>
        </p:nvSpPr>
        <p:spPr bwMode="auto">
          <a:xfrm>
            <a:off x="609600" y="2249488"/>
            <a:ext cx="10972800" cy="4324350"/>
          </a:xfrm>
          <a:prstGeom prst="rect">
            <a:avLst/>
          </a:prstGeom>
          <a:noFill/>
          <a:ln>
            <a:noFill/>
          </a:ln>
        </p:spPr>
        <p:txBody>
          <a:bodyPr vert="horz" wrap="square" lIns="91428" tIns="45715" rIns="91428" bIns="4571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937192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hf sldNum="0" hdr="0" ftr="0" dt="0"/>
  <p:txStyles>
    <p:titleStyle>
      <a:lvl1pPr algn="l" rtl="0" eaLnBrk="0" fontAlgn="base" hangingPunct="0">
        <a:spcBef>
          <a:spcPct val="0"/>
        </a:spcBef>
        <a:spcAft>
          <a:spcPct val="0"/>
        </a:spcAft>
        <a:defRPr sz="4000" kern="1200">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4000">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4000">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4000">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4000">
          <a:solidFill>
            <a:schemeClr val="tx2"/>
          </a:solidFill>
          <a:latin typeface="微软雅黑" pitchFamily="34" charset="-122"/>
          <a:ea typeface="微软雅黑" pitchFamily="34" charset="-122"/>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3855" indent="-254000" algn="l" rtl="0" eaLnBrk="0" fontAlgn="base" hangingPunct="0">
        <a:spcBef>
          <a:spcPts val="300"/>
        </a:spcBef>
        <a:spcAft>
          <a:spcPct val="0"/>
        </a:spcAft>
        <a:buClr>
          <a:srgbClr val="9BBB59"/>
        </a:buClr>
        <a:buFont typeface="Georgia" pitchFamily="18" charset="0"/>
        <a:buChar char="•"/>
        <a:defRPr sz="2800" kern="1200">
          <a:solidFill>
            <a:schemeClr val="tx1"/>
          </a:solidFill>
          <a:latin typeface="微软雅黑" pitchFamily="34" charset="-122"/>
          <a:ea typeface="微软雅黑" pitchFamily="34" charset="-122"/>
          <a:cs typeface="+mn-cs"/>
        </a:defRPr>
      </a:lvl1pPr>
      <a:lvl2pPr marL="655955" indent="-244475"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微软雅黑" pitchFamily="34" charset="-122"/>
          <a:ea typeface="微软雅黑" pitchFamily="34" charset="-122"/>
          <a:cs typeface="+mn-cs"/>
        </a:defRPr>
      </a:lvl2pPr>
      <a:lvl3pPr marL="920750" indent="-21780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微软雅黑" pitchFamily="34" charset="-122"/>
          <a:ea typeface="微软雅黑" pitchFamily="34" charset="-122"/>
          <a:cs typeface="+mn-cs"/>
        </a:defRPr>
      </a:lvl3pPr>
      <a:lvl4pPr marL="1177925" indent="-19875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微软雅黑" pitchFamily="34" charset="-122"/>
          <a:ea typeface="微软雅黑" pitchFamily="34" charset="-122"/>
          <a:cs typeface="+mn-cs"/>
        </a:defRPr>
      </a:lvl4pPr>
      <a:lvl5pPr marL="1387475" indent="-180975" algn="l" rtl="0" eaLnBrk="0" fontAlgn="base" hangingPunct="0">
        <a:spcBef>
          <a:spcPts val="300"/>
        </a:spcBef>
        <a:spcAft>
          <a:spcPct val="0"/>
        </a:spcAft>
        <a:buClr>
          <a:srgbClr val="9BBB59"/>
        </a:buClr>
        <a:buFont typeface="Georgia" pitchFamily="18" charset="0"/>
        <a:buChar char="▫"/>
        <a:defRPr sz="2100" kern="1200">
          <a:solidFill>
            <a:srgbClr val="9BBB59"/>
          </a:solidFill>
          <a:latin typeface="微软雅黑" pitchFamily="34" charset="-122"/>
          <a:ea typeface="微软雅黑" pitchFamily="34" charset="-122"/>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7pPr>
      <a:lvl8pPr marL="2029460"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2565" algn="l" rtl="0" eaLnBrk="1" latinLnBrk="0" hangingPunct="1">
        <a:defRPr kumimoji="0" kern="1200">
          <a:solidFill>
            <a:schemeClr val="tx1"/>
          </a:solidFill>
          <a:latin typeface="+mn-lt"/>
          <a:ea typeface="+mn-ea"/>
          <a:cs typeface="+mn-cs"/>
        </a:defRPr>
      </a:lvl7pPr>
      <a:lvl8pPr marL="3199765" algn="l" rtl="0" eaLnBrk="1" latinLnBrk="0" hangingPunct="1">
        <a:defRPr kumimoji="0" kern="1200">
          <a:solidFill>
            <a:schemeClr val="tx1"/>
          </a:solidFill>
          <a:latin typeface="+mn-lt"/>
          <a:ea typeface="+mn-ea"/>
          <a:cs typeface="+mn-cs"/>
        </a:defRPr>
      </a:lvl8pPr>
      <a:lvl9pPr marL="3656965"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7310">
          <p15:clr>
            <a:srgbClr val="F26B43"/>
          </p15:clr>
        </p15:guide>
        <p15:guide id="4" pos="393">
          <p15:clr>
            <a:srgbClr val="F26B43"/>
          </p15:clr>
        </p15:guide>
        <p15:guide id="5" orient="horz" pos="7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16" y="341947"/>
            <a:ext cx="12191484" cy="411617"/>
          </a:xfrm>
          <a:prstGeom prst="rect">
            <a:avLst/>
          </a:prstGeom>
        </p:spPr>
      </p:pic>
      <p:sp>
        <p:nvSpPr>
          <p:cNvPr id="9" name="矩形 6"/>
          <p:cNvSpPr/>
          <p:nvPr/>
        </p:nvSpPr>
        <p:spPr>
          <a:xfrm>
            <a:off x="0" y="6318000"/>
            <a:ext cx="12192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905"/>
          </a:p>
        </p:txBody>
      </p:sp>
      <p:sp>
        <p:nvSpPr>
          <p:cNvPr id="2" name="标题占位符 1"/>
          <p:cNvSpPr>
            <a:spLocks noGrp="1"/>
          </p:cNvSpPr>
          <p:nvPr>
            <p:ph type="title"/>
          </p:nvPr>
        </p:nvSpPr>
        <p:spPr>
          <a:xfrm>
            <a:off x="381242" y="0"/>
            <a:ext cx="11429516" cy="761979"/>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81242" y="981154"/>
            <a:ext cx="11429516" cy="5333856"/>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667146" y="6318000"/>
            <a:ext cx="6857709" cy="540000"/>
          </a:xfrm>
          <a:prstGeom prst="rect">
            <a:avLst/>
          </a:prstGeom>
        </p:spPr>
        <p:txBody>
          <a:bodyPr vert="horz" lIns="91440" tIns="45720" rIns="91440" bIns="45720" rtlCol="0" anchor="ctr"/>
          <a:lstStyle>
            <a:lvl1pPr algn="ctr">
              <a:defRPr sz="1905">
                <a:solidFill>
                  <a:schemeClr val="bg1"/>
                </a:solidFill>
              </a:defRPr>
            </a:lvl1pPr>
          </a:lstStyle>
          <a:p>
            <a:endParaRPr lang="zh-CN" altLang="en-US"/>
          </a:p>
        </p:txBody>
      </p:sp>
      <p:sp>
        <p:nvSpPr>
          <p:cNvPr id="6" name="灯片编号占位符 5"/>
          <p:cNvSpPr>
            <a:spLocks noGrp="1"/>
          </p:cNvSpPr>
          <p:nvPr>
            <p:ph type="sldNum" sz="quarter" idx="4"/>
          </p:nvPr>
        </p:nvSpPr>
        <p:spPr>
          <a:xfrm>
            <a:off x="381242" y="6318000"/>
            <a:ext cx="952460" cy="540000"/>
          </a:xfrm>
          <a:prstGeom prst="rect">
            <a:avLst/>
          </a:prstGeom>
        </p:spPr>
        <p:txBody>
          <a:bodyPr vert="horz" lIns="91440" tIns="45720" rIns="91440" bIns="45720" rtlCol="0" anchor="ctr"/>
          <a:lstStyle>
            <a:lvl1pPr algn="l">
              <a:defRPr sz="1693">
                <a:solidFill>
                  <a:schemeClr val="bg1"/>
                </a:solidFill>
              </a:defRPr>
            </a:lvl1pPr>
          </a:lstStyle>
          <a:p>
            <a:fld id="{66E0AC87-F9B6-4F7A-AB3A-6863E2A5800B}" type="slidenum">
              <a:rPr lang="zh-CN" altLang="en-US" smtClean="0"/>
              <a:pPr/>
              <a:t>‹#›</a:t>
            </a:fld>
            <a:endParaRPr lang="zh-CN" altLang="en-US"/>
          </a:p>
        </p:txBody>
      </p:sp>
      <p:pic>
        <p:nvPicPr>
          <p:cNvPr id="12" name="图片 11"/>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0247359" y="6371999"/>
            <a:ext cx="162272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01799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ftr="0" dt="0"/>
  <p:txStyles>
    <p:titleStyle>
      <a:lvl1pPr algn="l" defTabSz="1219203" rtl="0" eaLnBrk="1" latinLnBrk="0" hangingPunct="1">
        <a:lnSpc>
          <a:spcPct val="10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81372" indent="-381372" algn="just" defTabSz="1219203" rtl="0" eaLnBrk="1" latinLnBrk="0" hangingPunct="1">
        <a:lnSpc>
          <a:spcPct val="120000"/>
        </a:lnSpc>
        <a:spcBef>
          <a:spcPts val="0"/>
        </a:spcBef>
        <a:spcAft>
          <a:spcPts val="635"/>
        </a:spcAft>
        <a:buSzPct val="80000"/>
        <a:buFontTx/>
        <a:buBlip>
          <a:blip r:embed="rId16"/>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1" indent="-304800" algn="just" defTabSz="1219203" rtl="0" eaLnBrk="1" latinLnBrk="0" hangingPunct="1">
        <a:lnSpc>
          <a:spcPct val="120000"/>
        </a:lnSpc>
        <a:spcBef>
          <a:spcPts val="0"/>
        </a:spcBef>
        <a:spcAft>
          <a:spcPts val="635"/>
        </a:spcAft>
        <a:buSzPct val="70000"/>
        <a:buFontTx/>
        <a:buBlip>
          <a:blip r:embed="rId16"/>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3" indent="-304800" algn="just" defTabSz="1219203" rtl="0" eaLnBrk="1" latinLnBrk="0" hangingPunct="1">
        <a:lnSpc>
          <a:spcPct val="120000"/>
        </a:lnSpc>
        <a:spcBef>
          <a:spcPts val="0"/>
        </a:spcBef>
        <a:spcAft>
          <a:spcPts val="635"/>
        </a:spcAft>
        <a:buSzPct val="60000"/>
        <a:buFontTx/>
        <a:buBlip>
          <a:blip r:embed="rId16"/>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4"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4pPr>
      <a:lvl5pPr marL="2743205" indent="-304800" algn="l" defTabSz="1219203" rtl="0" eaLnBrk="1" latinLnBrk="0" hangingPunct="1">
        <a:lnSpc>
          <a:spcPct val="90000"/>
        </a:lnSpc>
        <a:spcBef>
          <a:spcPts val="667"/>
        </a:spcBef>
        <a:buFont typeface="Arial" panose="020B0604020202020204" pitchFamily="34" charset="0"/>
        <a:buChar char="•"/>
        <a:defRPr sz="2400" kern="1200">
          <a:solidFill>
            <a:schemeClr val="bg2"/>
          </a:solidFill>
          <a:latin typeface="+mn-lt"/>
          <a:ea typeface="+mn-ea"/>
          <a:cs typeface="+mn-cs"/>
        </a:defRPr>
      </a:lvl5pPr>
      <a:lvl6pPr marL="33528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07"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09" indent="-304800" algn="l" defTabSz="1219203"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3" rtl="0" eaLnBrk="1" latinLnBrk="0" hangingPunct="1">
        <a:defRPr sz="2400" kern="1200">
          <a:solidFill>
            <a:schemeClr val="tx1"/>
          </a:solidFill>
          <a:latin typeface="+mn-lt"/>
          <a:ea typeface="+mn-ea"/>
          <a:cs typeface="+mn-cs"/>
        </a:defRPr>
      </a:lvl1pPr>
      <a:lvl2pPr marL="609601" algn="l" defTabSz="1219203" rtl="0" eaLnBrk="1" latinLnBrk="0" hangingPunct="1">
        <a:defRPr sz="2400" kern="1200">
          <a:solidFill>
            <a:schemeClr val="tx1"/>
          </a:solidFill>
          <a:latin typeface="+mn-lt"/>
          <a:ea typeface="+mn-ea"/>
          <a:cs typeface="+mn-cs"/>
        </a:defRPr>
      </a:lvl2pPr>
      <a:lvl3pPr marL="1219203" algn="l" defTabSz="1219203" rtl="0" eaLnBrk="1" latinLnBrk="0" hangingPunct="1">
        <a:defRPr sz="2400" kern="1200">
          <a:solidFill>
            <a:schemeClr val="tx1"/>
          </a:solidFill>
          <a:latin typeface="+mn-lt"/>
          <a:ea typeface="+mn-ea"/>
          <a:cs typeface="+mn-cs"/>
        </a:defRPr>
      </a:lvl3pPr>
      <a:lvl4pPr marL="1828804" algn="l" defTabSz="1219203" rtl="0" eaLnBrk="1" latinLnBrk="0" hangingPunct="1">
        <a:defRPr sz="2400" kern="1200">
          <a:solidFill>
            <a:schemeClr val="tx1"/>
          </a:solidFill>
          <a:latin typeface="+mn-lt"/>
          <a:ea typeface="+mn-ea"/>
          <a:cs typeface="+mn-cs"/>
        </a:defRPr>
      </a:lvl4pPr>
      <a:lvl5pPr marL="2438404" algn="l" defTabSz="1219203" rtl="0" eaLnBrk="1" latinLnBrk="0" hangingPunct="1">
        <a:defRPr sz="2400" kern="1200">
          <a:solidFill>
            <a:schemeClr val="tx1"/>
          </a:solidFill>
          <a:latin typeface="+mn-lt"/>
          <a:ea typeface="+mn-ea"/>
          <a:cs typeface="+mn-cs"/>
        </a:defRPr>
      </a:lvl5pPr>
      <a:lvl6pPr marL="3048006" algn="l" defTabSz="1219203" rtl="0" eaLnBrk="1" latinLnBrk="0" hangingPunct="1">
        <a:defRPr sz="2400" kern="1200">
          <a:solidFill>
            <a:schemeClr val="tx1"/>
          </a:solidFill>
          <a:latin typeface="+mn-lt"/>
          <a:ea typeface="+mn-ea"/>
          <a:cs typeface="+mn-cs"/>
        </a:defRPr>
      </a:lvl6pPr>
      <a:lvl7pPr marL="3657607" algn="l" defTabSz="1219203" rtl="0" eaLnBrk="1" latinLnBrk="0" hangingPunct="1">
        <a:defRPr sz="2400" kern="1200">
          <a:solidFill>
            <a:schemeClr val="tx1"/>
          </a:solidFill>
          <a:latin typeface="+mn-lt"/>
          <a:ea typeface="+mn-ea"/>
          <a:cs typeface="+mn-cs"/>
        </a:defRPr>
      </a:lvl7pPr>
      <a:lvl8pPr marL="4267207" algn="l" defTabSz="1219203" rtl="0" eaLnBrk="1" latinLnBrk="0" hangingPunct="1">
        <a:defRPr sz="2400" kern="1200">
          <a:solidFill>
            <a:schemeClr val="tx1"/>
          </a:solidFill>
          <a:latin typeface="+mn-lt"/>
          <a:ea typeface="+mn-ea"/>
          <a:cs typeface="+mn-cs"/>
        </a:defRPr>
      </a:lvl8pPr>
      <a:lvl9pPr marL="4876809" algn="l" defTabSz="121920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90">
          <p15:clr>
            <a:srgbClr val="F26B43"/>
          </p15:clr>
        </p15:guide>
        <p15:guide id="2" orient="horz" pos="1929">
          <p15:clr>
            <a:srgbClr val="F26B43"/>
          </p15:clr>
        </p15:guide>
        <p15:guide id="3" orient="horz" pos="673">
          <p15:clr>
            <a:srgbClr val="F26B43"/>
          </p15:clr>
        </p15:guide>
        <p15:guide id="4" orient="horz" pos="552">
          <p15:clr>
            <a:srgbClr val="F26B43"/>
          </p15:clr>
        </p15:guide>
        <p15:guide id="5" pos="3429">
          <p15:clr>
            <a:srgbClr val="F26B43"/>
          </p15:clr>
        </p15:guide>
        <p15:guide id="6" pos="188">
          <p15:clr>
            <a:srgbClr val="F26B43"/>
          </p15:clr>
        </p15:guide>
        <p15:guide id="7" pos="6669">
          <p15:clr>
            <a:srgbClr val="F26B43"/>
          </p15:clr>
        </p15:guide>
        <p15:guide id="8" orient="horz" pos="35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www.pngall.com/database-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66.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13.xml"/><Relationship Id="rId2" Type="http://schemas.openxmlformats.org/officeDocument/2006/relationships/tags" Target="../tags/tag3.xml"/><Relationship Id="rId16" Type="http://schemas.openxmlformats.org/officeDocument/2006/relationships/image" Target="../media/image69.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6.xml"/><Relationship Id="rId5" Type="http://schemas.openxmlformats.org/officeDocument/2006/relationships/tags" Target="../tags/tag6.xml"/><Relationship Id="rId15" Type="http://schemas.openxmlformats.org/officeDocument/2006/relationships/image" Target="../media/image68.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60692-624C-4CBC-B22E-A44B8C3C3928}"/>
              </a:ext>
            </a:extLst>
          </p:cNvPr>
          <p:cNvSpPr>
            <a:spLocks noGrp="1"/>
          </p:cNvSpPr>
          <p:nvPr>
            <p:ph type="ctrTitle"/>
          </p:nvPr>
        </p:nvSpPr>
        <p:spPr/>
        <p:txBody>
          <a:bodyPr>
            <a:noAutofit/>
          </a:bodyPr>
          <a:lstStyle/>
          <a:p>
            <a:pPr>
              <a:lnSpc>
                <a:spcPct val="125000"/>
              </a:lnSpc>
            </a:pPr>
            <a:r>
              <a:rPr lang="zh-CN" altLang="en-US" sz="4000" dirty="0"/>
              <a:t>计算社会科学导论</a:t>
            </a:r>
            <a:br>
              <a:rPr lang="en-US" altLang="zh-CN" sz="4000" dirty="0"/>
            </a:br>
            <a:r>
              <a:rPr lang="en-US" altLang="zh-CN" sz="4000" dirty="0"/>
              <a:t>——</a:t>
            </a:r>
            <a:r>
              <a:rPr lang="zh-CN" altLang="en-US" sz="4000" dirty="0"/>
              <a:t> 计算法学兼文本分析</a:t>
            </a:r>
          </a:p>
        </p:txBody>
      </p:sp>
      <p:sp>
        <p:nvSpPr>
          <p:cNvPr id="3" name="副标题 2"/>
          <p:cNvSpPr>
            <a:spLocks noGrp="1"/>
          </p:cNvSpPr>
          <p:nvPr>
            <p:ph type="subTitle" idx="1"/>
          </p:nvPr>
        </p:nvSpPr>
        <p:spPr>
          <a:xfrm>
            <a:off x="3462826" y="5387513"/>
            <a:ext cx="5333774" cy="1209932"/>
          </a:xfrm>
        </p:spPr>
        <p:txBody>
          <a:bodyPr/>
          <a:lstStyle/>
          <a:p>
            <a:pPr marL="0" indent="0">
              <a:buNone/>
            </a:pPr>
            <a:r>
              <a:rPr lang="zh-CN" altLang="en-US" dirty="0">
                <a:latin typeface="微软雅黑" panose="020B0503020204020204" pitchFamily="34" charset="-122"/>
                <a:ea typeface="微软雅黑" panose="020B0503020204020204" pitchFamily="34" charset="-122"/>
              </a:rPr>
              <a:t>金耀辉、许岩岩</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294444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4C23-1314-7D25-AD99-7E2BF2031210}"/>
              </a:ext>
            </a:extLst>
          </p:cNvPr>
          <p:cNvSpPr>
            <a:spLocks noGrp="1"/>
          </p:cNvSpPr>
          <p:nvPr>
            <p:ph type="title"/>
          </p:nvPr>
        </p:nvSpPr>
        <p:spPr/>
        <p:txBody>
          <a:bodyPr/>
          <a:lstStyle/>
          <a:p>
            <a:r>
              <a:rPr lang="en-CN" dirty="0"/>
              <a:t>文本挖掘</a:t>
            </a:r>
          </a:p>
        </p:txBody>
      </p:sp>
      <p:pic>
        <p:nvPicPr>
          <p:cNvPr id="4" name="Picture 3">
            <a:extLst>
              <a:ext uri="{FF2B5EF4-FFF2-40B4-BE49-F238E27FC236}">
                <a16:creationId xmlns:a16="http://schemas.microsoft.com/office/drawing/2014/main" id="{25DF32D9-4B0F-34F6-B763-E40D8A258890}"/>
              </a:ext>
            </a:extLst>
          </p:cNvPr>
          <p:cNvPicPr>
            <a:picLocks noChangeAspect="1"/>
          </p:cNvPicPr>
          <p:nvPr/>
        </p:nvPicPr>
        <p:blipFill>
          <a:blip r:embed="rId2"/>
          <a:stretch>
            <a:fillRect/>
          </a:stretch>
        </p:blipFill>
        <p:spPr>
          <a:xfrm>
            <a:off x="1277594" y="2919572"/>
            <a:ext cx="9636811" cy="2820530"/>
          </a:xfrm>
          <a:prstGeom prst="rect">
            <a:avLst/>
          </a:prstGeom>
        </p:spPr>
      </p:pic>
      <p:sp>
        <p:nvSpPr>
          <p:cNvPr id="7" name="TextBox 6">
            <a:extLst>
              <a:ext uri="{FF2B5EF4-FFF2-40B4-BE49-F238E27FC236}">
                <a16:creationId xmlns:a16="http://schemas.microsoft.com/office/drawing/2014/main" id="{B47BBBB8-DB9B-AB9E-05C3-3BAA02BFB38E}"/>
              </a:ext>
            </a:extLst>
          </p:cNvPr>
          <p:cNvSpPr txBox="1"/>
          <p:nvPr/>
        </p:nvSpPr>
        <p:spPr>
          <a:xfrm>
            <a:off x="713603" y="884643"/>
            <a:ext cx="11097155" cy="1884555"/>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文本挖掘</a:t>
            </a:r>
            <a:r>
              <a:rPr lang="zh-CN" altLang="en-US" sz="2000" dirty="0">
                <a:solidFill>
                  <a:srgbClr val="374151"/>
                </a:solidFill>
                <a:latin typeface="Microsoft YaHei" panose="020B0503020204020204" pitchFamily="34" charset="-122"/>
                <a:ea typeface="Microsoft YaHei" panose="020B0503020204020204" pitchFamily="34" charset="-122"/>
              </a:rPr>
              <a:t>（</a:t>
            </a:r>
            <a:r>
              <a:rPr lang="en-US" sz="2000" dirty="0">
                <a:solidFill>
                  <a:srgbClr val="374151"/>
                </a:solidFill>
                <a:latin typeface="Microsoft YaHei" panose="020B0503020204020204" pitchFamily="34" charset="-122"/>
                <a:ea typeface="Microsoft YaHei" panose="020B0503020204020204" pitchFamily="34" charset="-122"/>
              </a:rPr>
              <a:t>Text Mining）：</a:t>
            </a:r>
            <a:r>
              <a:rPr lang="zh-CN" altLang="en-US" sz="2000" dirty="0">
                <a:solidFill>
                  <a:srgbClr val="374151"/>
                </a:solidFill>
                <a:latin typeface="Microsoft YaHei" panose="020B0503020204020204" pitchFamily="34" charset="-122"/>
                <a:ea typeface="Microsoft YaHei" panose="020B0503020204020204" pitchFamily="34" charset="-122"/>
              </a:rPr>
              <a:t>文本挖掘是一种从大量文本数据中提取有价值信息和知识的过程。它主要侧重于挖掘和分析文本数据中的模式和关系。文本挖掘往往使用 </a:t>
            </a:r>
            <a:r>
              <a:rPr lang="en-US" sz="2000" dirty="0">
                <a:solidFill>
                  <a:srgbClr val="374151"/>
                </a:solidFill>
                <a:latin typeface="Microsoft YaHei" panose="020B0503020204020204" pitchFamily="34" charset="-122"/>
                <a:ea typeface="Microsoft YaHei" panose="020B0503020204020204" pitchFamily="34" charset="-122"/>
              </a:rPr>
              <a:t>NLP </a:t>
            </a:r>
            <a:r>
              <a:rPr lang="zh-CN" altLang="en-US" sz="2000" dirty="0">
                <a:solidFill>
                  <a:srgbClr val="374151"/>
                </a:solidFill>
                <a:latin typeface="Microsoft YaHei" panose="020B0503020204020204" pitchFamily="34" charset="-122"/>
                <a:ea typeface="Microsoft YaHei" panose="020B0503020204020204" pitchFamily="34" charset="-122"/>
              </a:rPr>
              <a:t>技术作为预处理步骤，并应用数据挖掘、机器学习等方法进行深入分析。常见的文本挖掘任务包括文本分类、聚类、主题建模、情感分析等。</a:t>
            </a:r>
          </a:p>
        </p:txBody>
      </p:sp>
      <p:sp>
        <p:nvSpPr>
          <p:cNvPr id="8" name="TextBox 7">
            <a:extLst>
              <a:ext uri="{FF2B5EF4-FFF2-40B4-BE49-F238E27FC236}">
                <a16:creationId xmlns:a16="http://schemas.microsoft.com/office/drawing/2014/main" id="{12497E21-BDCD-6BF3-B51B-0D86F5C26E51}"/>
              </a:ext>
            </a:extLst>
          </p:cNvPr>
          <p:cNvSpPr txBox="1"/>
          <p:nvPr/>
        </p:nvSpPr>
        <p:spPr>
          <a:xfrm>
            <a:off x="1767016" y="5773302"/>
            <a:ext cx="1210588" cy="400110"/>
          </a:xfrm>
          <a:prstGeom prst="rect">
            <a:avLst/>
          </a:prstGeom>
          <a:noFill/>
        </p:spPr>
        <p:txBody>
          <a:bodyPr wrap="none" rtlCol="0">
            <a:spAutoFit/>
          </a:bodyPr>
          <a:lstStyle/>
          <a:p>
            <a:pPr algn="l"/>
            <a:r>
              <a:rPr lang="en-CN" sz="2000" dirty="0">
                <a:solidFill>
                  <a:schemeClr val="tx2"/>
                </a:solidFill>
              </a:rPr>
              <a:t>获取文本</a:t>
            </a:r>
          </a:p>
        </p:txBody>
      </p:sp>
      <p:sp>
        <p:nvSpPr>
          <p:cNvPr id="9" name="TextBox 8">
            <a:extLst>
              <a:ext uri="{FF2B5EF4-FFF2-40B4-BE49-F238E27FC236}">
                <a16:creationId xmlns:a16="http://schemas.microsoft.com/office/drawing/2014/main" id="{14671142-4A70-160F-8F6D-C75BA9CC1C37}"/>
              </a:ext>
            </a:extLst>
          </p:cNvPr>
          <p:cNvSpPr txBox="1"/>
          <p:nvPr/>
        </p:nvSpPr>
        <p:spPr>
          <a:xfrm>
            <a:off x="3538149" y="5769859"/>
            <a:ext cx="1510350" cy="400110"/>
          </a:xfrm>
          <a:prstGeom prst="rect">
            <a:avLst/>
          </a:prstGeom>
          <a:noFill/>
        </p:spPr>
        <p:txBody>
          <a:bodyPr wrap="none" rtlCol="0">
            <a:spAutoFit/>
          </a:bodyPr>
          <a:lstStyle/>
          <a:p>
            <a:pPr algn="l"/>
            <a:r>
              <a:rPr lang="en-CN" sz="2000" dirty="0">
                <a:solidFill>
                  <a:schemeClr val="tx2"/>
                </a:solidFill>
              </a:rPr>
              <a:t>文本预处理</a:t>
            </a:r>
          </a:p>
        </p:txBody>
      </p:sp>
      <p:sp>
        <p:nvSpPr>
          <p:cNvPr id="10" name="TextBox 9">
            <a:extLst>
              <a:ext uri="{FF2B5EF4-FFF2-40B4-BE49-F238E27FC236}">
                <a16:creationId xmlns:a16="http://schemas.microsoft.com/office/drawing/2014/main" id="{7C249880-5158-0BF6-D197-66565196D65E}"/>
              </a:ext>
            </a:extLst>
          </p:cNvPr>
          <p:cNvSpPr txBox="1"/>
          <p:nvPr/>
        </p:nvSpPr>
        <p:spPr>
          <a:xfrm>
            <a:off x="5317524" y="5769859"/>
            <a:ext cx="1210588" cy="400110"/>
          </a:xfrm>
          <a:prstGeom prst="rect">
            <a:avLst/>
          </a:prstGeom>
          <a:noFill/>
        </p:spPr>
        <p:txBody>
          <a:bodyPr wrap="none" rtlCol="0">
            <a:spAutoFit/>
          </a:bodyPr>
          <a:lstStyle/>
          <a:p>
            <a:pPr algn="l"/>
            <a:r>
              <a:rPr lang="en-CN" sz="2000" dirty="0">
                <a:solidFill>
                  <a:schemeClr val="tx2"/>
                </a:solidFill>
              </a:rPr>
              <a:t>文本检索</a:t>
            </a:r>
          </a:p>
        </p:txBody>
      </p:sp>
      <p:sp>
        <p:nvSpPr>
          <p:cNvPr id="11" name="TextBox 10">
            <a:extLst>
              <a:ext uri="{FF2B5EF4-FFF2-40B4-BE49-F238E27FC236}">
                <a16:creationId xmlns:a16="http://schemas.microsoft.com/office/drawing/2014/main" id="{36FC8231-FE88-727F-AB89-04C7FEC39A47}"/>
              </a:ext>
            </a:extLst>
          </p:cNvPr>
          <p:cNvSpPr txBox="1"/>
          <p:nvPr/>
        </p:nvSpPr>
        <p:spPr>
          <a:xfrm>
            <a:off x="6797137" y="5769859"/>
            <a:ext cx="1980029" cy="400110"/>
          </a:xfrm>
          <a:prstGeom prst="rect">
            <a:avLst/>
          </a:prstGeom>
          <a:noFill/>
        </p:spPr>
        <p:txBody>
          <a:bodyPr wrap="none" rtlCol="0">
            <a:spAutoFit/>
          </a:bodyPr>
          <a:lstStyle/>
          <a:p>
            <a:pPr algn="l"/>
            <a:r>
              <a:rPr lang="en-CN" sz="2000" dirty="0">
                <a:solidFill>
                  <a:schemeClr val="tx2"/>
                </a:solidFill>
              </a:rPr>
              <a:t>信息抽取</a:t>
            </a:r>
            <a:r>
              <a:rPr lang="zh-CN" altLang="en-US" sz="2000" dirty="0">
                <a:solidFill>
                  <a:schemeClr val="tx2"/>
                </a:solidFill>
              </a:rPr>
              <a:t>、推理</a:t>
            </a:r>
            <a:endParaRPr lang="en-CN" sz="2000" dirty="0">
              <a:solidFill>
                <a:schemeClr val="tx2"/>
              </a:solidFill>
            </a:endParaRPr>
          </a:p>
        </p:txBody>
      </p:sp>
      <p:sp>
        <p:nvSpPr>
          <p:cNvPr id="12" name="TextBox 11">
            <a:extLst>
              <a:ext uri="{FF2B5EF4-FFF2-40B4-BE49-F238E27FC236}">
                <a16:creationId xmlns:a16="http://schemas.microsoft.com/office/drawing/2014/main" id="{C769C898-6D96-1D4F-2955-58917A762B8F}"/>
              </a:ext>
            </a:extLst>
          </p:cNvPr>
          <p:cNvSpPr txBox="1"/>
          <p:nvPr/>
        </p:nvSpPr>
        <p:spPr>
          <a:xfrm>
            <a:off x="8910266" y="5773806"/>
            <a:ext cx="2268570" cy="400110"/>
          </a:xfrm>
          <a:prstGeom prst="rect">
            <a:avLst/>
          </a:prstGeom>
          <a:noFill/>
        </p:spPr>
        <p:txBody>
          <a:bodyPr wrap="none" rtlCol="0">
            <a:spAutoFit/>
          </a:bodyPr>
          <a:lstStyle/>
          <a:p>
            <a:pPr algn="l"/>
            <a:r>
              <a:rPr lang="en-CN" sz="2000" dirty="0">
                <a:solidFill>
                  <a:schemeClr val="tx2"/>
                </a:solidFill>
              </a:rPr>
              <a:t>文本表示</a:t>
            </a:r>
            <a:r>
              <a:rPr lang="zh-CN" altLang="en-US" sz="2000" dirty="0">
                <a:solidFill>
                  <a:schemeClr val="tx2"/>
                </a:solidFill>
              </a:rPr>
              <a:t>、可视化</a:t>
            </a:r>
            <a:endParaRPr lang="en-CN" sz="2000" dirty="0">
              <a:solidFill>
                <a:schemeClr val="tx2"/>
              </a:solidFill>
            </a:endParaRPr>
          </a:p>
        </p:txBody>
      </p:sp>
    </p:spTree>
    <p:extLst>
      <p:ext uri="{BB962C8B-B14F-4D97-AF65-F5344CB8AC3E}">
        <p14:creationId xmlns:p14="http://schemas.microsoft.com/office/powerpoint/2010/main" val="5700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D713-3569-22E1-4E7F-E6FDA7669FA9}"/>
              </a:ext>
            </a:extLst>
          </p:cNvPr>
          <p:cNvSpPr>
            <a:spLocks noGrp="1"/>
          </p:cNvSpPr>
          <p:nvPr>
            <p:ph type="title"/>
          </p:nvPr>
        </p:nvSpPr>
        <p:spPr/>
        <p:txBody>
          <a:bodyPr/>
          <a:lstStyle/>
          <a:p>
            <a:r>
              <a:rPr lang="en-CN" dirty="0"/>
              <a:t>文本挖掘</a:t>
            </a:r>
            <a:r>
              <a:rPr lang="en-US" altLang="zh-CN" dirty="0"/>
              <a:t>/</a:t>
            </a:r>
            <a:r>
              <a:rPr lang="zh-CN" altLang="en-US" dirty="0"/>
              <a:t>文本分析的相关领域</a:t>
            </a:r>
            <a:endParaRPr lang="en-CN" dirty="0"/>
          </a:p>
        </p:txBody>
      </p:sp>
      <p:pic>
        <p:nvPicPr>
          <p:cNvPr id="4098" name="Picture 2" descr="text analysis text mining venn diagram conversational ai pure speech technology">
            <a:extLst>
              <a:ext uri="{FF2B5EF4-FFF2-40B4-BE49-F238E27FC236}">
                <a16:creationId xmlns:a16="http://schemas.microsoft.com/office/drawing/2014/main" id="{E20838AE-13AF-5DBB-68CD-2AB6A132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016" y="828754"/>
            <a:ext cx="8068962" cy="55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19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3DE0-5C81-0960-AC66-8463293CA63E}"/>
              </a:ext>
            </a:extLst>
          </p:cNvPr>
          <p:cNvSpPr>
            <a:spLocks noGrp="1"/>
          </p:cNvSpPr>
          <p:nvPr>
            <p:ph type="title"/>
          </p:nvPr>
        </p:nvSpPr>
        <p:spPr/>
        <p:txBody>
          <a:bodyPr/>
          <a:lstStyle/>
          <a:p>
            <a:r>
              <a:rPr lang="en-CN" dirty="0"/>
              <a:t>自然语言处理</a:t>
            </a:r>
          </a:p>
        </p:txBody>
      </p:sp>
      <p:sp>
        <p:nvSpPr>
          <p:cNvPr id="4" name="TextBox 3">
            <a:extLst>
              <a:ext uri="{FF2B5EF4-FFF2-40B4-BE49-F238E27FC236}">
                <a16:creationId xmlns:a16="http://schemas.microsoft.com/office/drawing/2014/main" id="{FEEC9692-A03B-9865-1D29-A4CD219A2CBC}"/>
              </a:ext>
            </a:extLst>
          </p:cNvPr>
          <p:cNvSpPr txBox="1"/>
          <p:nvPr/>
        </p:nvSpPr>
        <p:spPr>
          <a:xfrm>
            <a:off x="713601" y="873331"/>
            <a:ext cx="11097155" cy="961225"/>
          </a:xfrm>
          <a:prstGeom prst="rect">
            <a:avLst/>
          </a:prstGeom>
          <a:noFill/>
        </p:spPr>
        <p:txBody>
          <a:bodyPr wrap="square">
            <a:spAutoFit/>
          </a:bodyPr>
          <a:lstStyle/>
          <a:p>
            <a:pPr>
              <a:lnSpc>
                <a:spcPct val="150000"/>
              </a:lnSpc>
            </a:pPr>
            <a:r>
              <a:rPr lang="zh-CN" altLang="en-US" sz="2000" b="1" i="0" dirty="0">
                <a:effectLst/>
                <a:latin typeface="Microsoft YaHei" panose="020B0503020204020204" pitchFamily="34" charset="-122"/>
                <a:ea typeface="Microsoft YaHei" panose="020B0503020204020204" pitchFamily="34" charset="-122"/>
              </a:rPr>
              <a:t>自然语言处理</a:t>
            </a:r>
            <a:r>
              <a:rPr lang="zh-CN" altLang="en-US" sz="2000" b="0" i="0" dirty="0">
                <a:solidFill>
                  <a:srgbClr val="374151"/>
                </a:solidFill>
                <a:effectLst/>
                <a:latin typeface="Microsoft YaHei" panose="020B0503020204020204" pitchFamily="34" charset="-122"/>
                <a:ea typeface="Microsoft YaHei" panose="020B0503020204020204" pitchFamily="34" charset="-122"/>
              </a:rPr>
              <a:t>（</a:t>
            </a:r>
            <a:r>
              <a:rPr lang="en-US" sz="2000" b="0" i="0" dirty="0">
                <a:solidFill>
                  <a:srgbClr val="374151"/>
                </a:solidFill>
                <a:effectLst/>
                <a:latin typeface="Microsoft YaHei" panose="020B0503020204020204" pitchFamily="34" charset="-122"/>
                <a:ea typeface="Microsoft YaHei" panose="020B0503020204020204" pitchFamily="34" charset="-122"/>
              </a:rPr>
              <a:t>Natural Language Processing，</a:t>
            </a:r>
            <a:r>
              <a:rPr lang="zh-CN" altLang="en-US" sz="2000" b="0" i="0" dirty="0">
                <a:solidFill>
                  <a:srgbClr val="374151"/>
                </a:solidFill>
                <a:effectLst/>
                <a:latin typeface="Microsoft YaHei" panose="020B0503020204020204" pitchFamily="34" charset="-122"/>
                <a:ea typeface="Microsoft YaHei" panose="020B0503020204020204" pitchFamily="34" charset="-122"/>
              </a:rPr>
              <a:t>简称 </a:t>
            </a:r>
            <a:r>
              <a:rPr lang="en-US" sz="2000" b="0" i="0" dirty="0">
                <a:solidFill>
                  <a:srgbClr val="374151"/>
                </a:solidFill>
                <a:effectLst/>
                <a:latin typeface="Microsoft YaHei" panose="020B0503020204020204" pitchFamily="34" charset="-122"/>
                <a:ea typeface="Microsoft YaHei" panose="020B0503020204020204" pitchFamily="34" charset="-122"/>
              </a:rPr>
              <a:t>NLP）</a:t>
            </a:r>
            <a:r>
              <a:rPr lang="zh-CN" altLang="en-US" sz="2000" b="0" i="0" dirty="0">
                <a:solidFill>
                  <a:srgbClr val="374151"/>
                </a:solidFill>
                <a:effectLst/>
                <a:latin typeface="Microsoft YaHei" panose="020B0503020204020204" pitchFamily="34" charset="-122"/>
                <a:ea typeface="Microsoft YaHei" panose="020B0503020204020204" pitchFamily="34" charset="-122"/>
              </a:rPr>
              <a:t>是计算机科学、人工智能和语言学领域的一个重要分支。它旨在让计算机能够理解、解析、生成和响应人类的自然语言。</a:t>
            </a:r>
            <a:endParaRPr lang="en-US" altLang="zh-CN" sz="2000" b="0" i="0" dirty="0">
              <a:solidFill>
                <a:srgbClr val="374151"/>
              </a:solidFill>
              <a:effectLst/>
              <a:latin typeface="Microsoft YaHei" panose="020B0503020204020204" pitchFamily="34" charset="-122"/>
              <a:ea typeface="Microsoft YaHei" panose="020B0503020204020204" pitchFamily="34" charset="-122"/>
            </a:endParaRPr>
          </a:p>
        </p:txBody>
      </p:sp>
      <p:graphicFrame>
        <p:nvGraphicFramePr>
          <p:cNvPr id="6" name="Table 5">
            <a:extLst>
              <a:ext uri="{FF2B5EF4-FFF2-40B4-BE49-F238E27FC236}">
                <a16:creationId xmlns:a16="http://schemas.microsoft.com/office/drawing/2014/main" id="{03F108FB-3D71-9538-D992-7F8EE4683ED2}"/>
              </a:ext>
            </a:extLst>
          </p:cNvPr>
          <p:cNvGraphicFramePr>
            <a:graphicFrameLocks noGrp="1"/>
          </p:cNvGraphicFramePr>
          <p:nvPr>
            <p:extLst>
              <p:ext uri="{D42A27DB-BD31-4B8C-83A1-F6EECF244321}">
                <p14:modId xmlns:p14="http://schemas.microsoft.com/office/powerpoint/2010/main" val="3623108509"/>
              </p:ext>
            </p:extLst>
          </p:nvPr>
        </p:nvGraphicFramePr>
        <p:xfrm>
          <a:off x="1225966" y="1911833"/>
          <a:ext cx="10043396" cy="4320000"/>
        </p:xfrm>
        <a:graphic>
          <a:graphicData uri="http://schemas.openxmlformats.org/drawingml/2006/table">
            <a:tbl>
              <a:tblPr/>
              <a:tblGrid>
                <a:gridCol w="3445674">
                  <a:extLst>
                    <a:ext uri="{9D8B030D-6E8A-4147-A177-3AD203B41FA5}">
                      <a16:colId xmlns:a16="http://schemas.microsoft.com/office/drawing/2014/main" val="2137379846"/>
                    </a:ext>
                  </a:extLst>
                </a:gridCol>
                <a:gridCol w="6597722">
                  <a:extLst>
                    <a:ext uri="{9D8B030D-6E8A-4147-A177-3AD203B41FA5}">
                      <a16:colId xmlns:a16="http://schemas.microsoft.com/office/drawing/2014/main" val="1459976723"/>
                    </a:ext>
                  </a:extLst>
                </a:gridCol>
              </a:tblGrid>
              <a:tr h="360000">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分词（</a:t>
                      </a:r>
                      <a:r>
                        <a:rPr lang="en-US" sz="1400" dirty="0">
                          <a:solidFill>
                            <a:schemeClr val="tx2"/>
                          </a:solidFill>
                          <a:effectLst/>
                          <a:latin typeface="Microsoft YaHei" panose="020B0503020204020204" pitchFamily="34" charset="-122"/>
                          <a:ea typeface="Microsoft YaHei" panose="020B0503020204020204" pitchFamily="34" charset="-122"/>
                        </a:rPr>
                        <a:t>Tokenization）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将文本划分为句子和单词等基本单位的过程</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97420447"/>
                  </a:ext>
                </a:extLst>
              </a:tr>
              <a:tr h="360000">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词性标注（</a:t>
                      </a:r>
                      <a:r>
                        <a:rPr lang="en-US" sz="1400" dirty="0">
                          <a:solidFill>
                            <a:schemeClr val="tx2"/>
                          </a:solidFill>
                          <a:effectLst/>
                          <a:latin typeface="Microsoft YaHei" panose="020B0503020204020204" pitchFamily="34" charset="-122"/>
                          <a:ea typeface="Microsoft YaHei" panose="020B0503020204020204" pitchFamily="34" charset="-122"/>
                        </a:rPr>
                        <a:t>Part-of-Speech Tagging）</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为文本中的每个词分配相应的词性（名词、动词、形容词等）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93386462"/>
                  </a:ext>
                </a:extLst>
              </a:tr>
              <a:tr h="360000">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句法分析（</a:t>
                      </a:r>
                      <a:r>
                        <a:rPr lang="en-US" sz="1400" dirty="0">
                          <a:solidFill>
                            <a:schemeClr val="tx2"/>
                          </a:solidFill>
                          <a:effectLst/>
                          <a:latin typeface="Microsoft YaHei" panose="020B0503020204020204" pitchFamily="34" charset="-122"/>
                          <a:ea typeface="Microsoft YaHei" panose="020B0503020204020204" pitchFamily="34" charset="-122"/>
                        </a:rPr>
                        <a:t>Syntactic Parsing）</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分析句子的语法结构，建立词与词之间的关系，如主谓宾等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30717087"/>
                  </a:ext>
                </a:extLst>
              </a:tr>
              <a:tr h="360000">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语义分析（</a:t>
                      </a:r>
                      <a:r>
                        <a:rPr lang="en-US" sz="1400" dirty="0">
                          <a:solidFill>
                            <a:schemeClr val="tx2"/>
                          </a:solidFill>
                          <a:effectLst/>
                          <a:latin typeface="Microsoft YaHei" panose="020B0503020204020204" pitchFamily="34" charset="-122"/>
                          <a:ea typeface="Microsoft YaHei" panose="020B0503020204020204" pitchFamily="34" charset="-122"/>
                        </a:rPr>
                        <a:t>Semantic Analysis）</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理解句子的意义，包括词义消歧、语义角色标注等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38964105"/>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指代消解（</a:t>
                      </a:r>
                      <a:r>
                        <a:rPr lang="en-US" sz="1400">
                          <a:solidFill>
                            <a:schemeClr val="tx2"/>
                          </a:solidFill>
                          <a:effectLst/>
                          <a:latin typeface="Microsoft YaHei" panose="020B0503020204020204" pitchFamily="34" charset="-122"/>
                          <a:ea typeface="Microsoft YaHei" panose="020B0503020204020204" pitchFamily="34" charset="-122"/>
                        </a:rPr>
                        <a:t>Coreference Resolution）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确定文本中的代词或名词短语指代的实体</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922168489"/>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信息抽取（</a:t>
                      </a:r>
                      <a:r>
                        <a:rPr lang="en-US" sz="1400">
                          <a:solidFill>
                            <a:schemeClr val="tx2"/>
                          </a:solidFill>
                          <a:effectLst/>
                          <a:latin typeface="Microsoft YaHei" panose="020B0503020204020204" pitchFamily="34" charset="-122"/>
                          <a:ea typeface="Microsoft YaHei" panose="020B0503020204020204" pitchFamily="34" charset="-122"/>
                        </a:rPr>
                        <a:t>Information Extraction）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从无结构文本中抽取结构化信息，如命名实体识别、关系抽取等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823887232"/>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文本分类（</a:t>
                      </a:r>
                      <a:r>
                        <a:rPr lang="en-US" sz="1400">
                          <a:solidFill>
                            <a:schemeClr val="tx2"/>
                          </a:solidFill>
                          <a:effectLst/>
                          <a:latin typeface="Microsoft YaHei" panose="020B0503020204020204" pitchFamily="34" charset="-122"/>
                          <a:ea typeface="Microsoft YaHei" panose="020B0503020204020204" pitchFamily="34" charset="-122"/>
                        </a:rPr>
                        <a:t>Text Classification）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将文本分配到预定义的类别中，如情感分析、主题分类等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636258853"/>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机器翻译（</a:t>
                      </a:r>
                      <a:r>
                        <a:rPr lang="en-US" sz="1400">
                          <a:solidFill>
                            <a:schemeClr val="tx2"/>
                          </a:solidFill>
                          <a:effectLst/>
                          <a:latin typeface="Microsoft YaHei" panose="020B0503020204020204" pitchFamily="34" charset="-122"/>
                          <a:ea typeface="Microsoft YaHei" panose="020B0503020204020204" pitchFamily="34" charset="-122"/>
                        </a:rPr>
                        <a:t>Machine Translation）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将文本从一种语言翻译成另一种语言</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54636616"/>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文本生成（</a:t>
                      </a:r>
                      <a:r>
                        <a:rPr lang="en-US" sz="1400">
                          <a:solidFill>
                            <a:schemeClr val="tx2"/>
                          </a:solidFill>
                          <a:effectLst/>
                          <a:latin typeface="Microsoft YaHei" panose="020B0503020204020204" pitchFamily="34" charset="-122"/>
                          <a:ea typeface="Microsoft YaHei" panose="020B0503020204020204" pitchFamily="34" charset="-122"/>
                        </a:rPr>
                        <a:t>Text Generation）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根据给定的输入生成相关的自然语言文本，如摘要生成、问答系统等</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45455975"/>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语音识别（</a:t>
                      </a:r>
                      <a:r>
                        <a:rPr lang="en-US" sz="1400">
                          <a:solidFill>
                            <a:schemeClr val="tx2"/>
                          </a:solidFill>
                          <a:effectLst/>
                          <a:latin typeface="Microsoft YaHei" panose="020B0503020204020204" pitchFamily="34" charset="-122"/>
                          <a:ea typeface="Microsoft YaHei" panose="020B0503020204020204" pitchFamily="34" charset="-122"/>
                        </a:rPr>
                        <a:t>Speech Recognition）</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将声音信号转换为文本形式</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4160786"/>
                  </a:ext>
                </a:extLst>
              </a:tr>
              <a:tr h="360000">
                <a:tc>
                  <a:txBody>
                    <a:bodyPr/>
                    <a:lstStyle/>
                    <a:p>
                      <a:pPr fontAlgn="base"/>
                      <a:r>
                        <a:rPr lang="zh-CN" altLang="en-US" sz="1400">
                          <a:solidFill>
                            <a:schemeClr val="tx2"/>
                          </a:solidFill>
                          <a:effectLst/>
                          <a:latin typeface="Microsoft YaHei" panose="020B0503020204020204" pitchFamily="34" charset="-122"/>
                          <a:ea typeface="Microsoft YaHei" panose="020B0503020204020204" pitchFamily="34" charset="-122"/>
                        </a:rPr>
                        <a:t>语音合成（</a:t>
                      </a:r>
                      <a:r>
                        <a:rPr lang="en-US" sz="1400">
                          <a:solidFill>
                            <a:schemeClr val="tx2"/>
                          </a:solidFill>
                          <a:effectLst/>
                          <a:latin typeface="Microsoft YaHei" panose="020B0503020204020204" pitchFamily="34" charset="-122"/>
                          <a:ea typeface="Microsoft YaHei" panose="020B0503020204020204" pitchFamily="34" charset="-122"/>
                        </a:rPr>
                        <a:t>Speech Synthesis）</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将文本转换为声音信号</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5223611"/>
                  </a:ext>
                </a:extLst>
              </a:tr>
              <a:tr h="360000">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情感分析（</a:t>
                      </a:r>
                      <a:r>
                        <a:rPr lang="en-US" sz="1400" dirty="0">
                          <a:solidFill>
                            <a:schemeClr val="tx2"/>
                          </a:solidFill>
                          <a:effectLst/>
                          <a:latin typeface="Microsoft YaHei" panose="020B0503020204020204" pitchFamily="34" charset="-122"/>
                          <a:ea typeface="Microsoft YaHei" panose="020B0503020204020204" pitchFamily="34" charset="-122"/>
                        </a:rPr>
                        <a:t>Sentiment Analysis）</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dirty="0">
                          <a:solidFill>
                            <a:schemeClr val="tx2"/>
                          </a:solidFill>
                          <a:effectLst/>
                          <a:latin typeface="Microsoft YaHei" panose="020B0503020204020204" pitchFamily="34" charset="-122"/>
                          <a:ea typeface="Microsoft YaHei" panose="020B0503020204020204" pitchFamily="34" charset="-122"/>
                        </a:rPr>
                        <a:t>分析文本中表达的情感和观点</a:t>
                      </a:r>
                    </a:p>
                  </a:txBody>
                  <a:tcPr marL="18267" marR="18267" marT="9134" marB="913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92333429"/>
                  </a:ext>
                </a:extLst>
              </a:tr>
            </a:tbl>
          </a:graphicData>
        </a:graphic>
      </p:graphicFrame>
    </p:spTree>
    <p:extLst>
      <p:ext uri="{BB962C8B-B14F-4D97-AF65-F5344CB8AC3E}">
        <p14:creationId xmlns:p14="http://schemas.microsoft.com/office/powerpoint/2010/main" val="3143424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05B3-1DCF-A66A-8E37-3600F56EA4D7}"/>
              </a:ext>
            </a:extLst>
          </p:cNvPr>
          <p:cNvSpPr>
            <a:spLocks noGrp="1"/>
          </p:cNvSpPr>
          <p:nvPr>
            <p:ph type="title"/>
          </p:nvPr>
        </p:nvSpPr>
        <p:spPr/>
        <p:txBody>
          <a:bodyPr/>
          <a:lstStyle/>
          <a:p>
            <a:r>
              <a:rPr lang="en-CN" dirty="0"/>
              <a:t>文档智能</a:t>
            </a:r>
          </a:p>
        </p:txBody>
      </p:sp>
      <p:sp>
        <p:nvSpPr>
          <p:cNvPr id="3" name="TextBox 2">
            <a:extLst>
              <a:ext uri="{FF2B5EF4-FFF2-40B4-BE49-F238E27FC236}">
                <a16:creationId xmlns:a16="http://schemas.microsoft.com/office/drawing/2014/main" id="{5DACD6C2-3434-DB9D-9DB2-F32CB771E5E8}"/>
              </a:ext>
            </a:extLst>
          </p:cNvPr>
          <p:cNvSpPr txBox="1"/>
          <p:nvPr/>
        </p:nvSpPr>
        <p:spPr>
          <a:xfrm>
            <a:off x="713602" y="1012393"/>
            <a:ext cx="11097155" cy="961225"/>
          </a:xfrm>
          <a:prstGeom prst="rect">
            <a:avLst/>
          </a:prstGeom>
          <a:noFill/>
        </p:spPr>
        <p:txBody>
          <a:bodyPr wrap="square">
            <a:spAutoFit/>
          </a:bodyPr>
          <a:lstStyle/>
          <a:p>
            <a:pPr>
              <a:lnSpc>
                <a:spcPct val="150000"/>
              </a:lnSpc>
            </a:pPr>
            <a:r>
              <a:rPr lang="zh-CN" altLang="en-US" sz="2000" b="1" i="0" dirty="0">
                <a:effectLst/>
                <a:latin typeface="Microsoft YaHei" panose="020B0503020204020204" pitchFamily="34" charset="-122"/>
                <a:ea typeface="Microsoft YaHei" panose="020B0503020204020204" pitchFamily="34" charset="-122"/>
              </a:rPr>
              <a:t>文档智能</a:t>
            </a:r>
            <a:r>
              <a:rPr lang="zh-CN" altLang="en-US" sz="2000" b="0" i="0" dirty="0">
                <a:solidFill>
                  <a:srgbClr val="374151"/>
                </a:solidFill>
                <a:effectLst/>
                <a:latin typeface="Microsoft YaHei" panose="020B0503020204020204" pitchFamily="34" charset="-122"/>
                <a:ea typeface="Microsoft YaHei" panose="020B0503020204020204" pitchFamily="34" charset="-122"/>
              </a:rPr>
              <a:t>技术是指一系列用于处理和分析文档的自动化方法和技术，旨在从文档中提取有价值的信息、理解文档结构和内容、以及实现文档管理和自动化处理。</a:t>
            </a:r>
            <a:endParaRPr lang="en-CN" sz="2000" dirty="0">
              <a:latin typeface="Microsoft YaHei" panose="020B0503020204020204" pitchFamily="34" charset="-122"/>
              <a:ea typeface="Microsoft YaHei" panose="020B0503020204020204" pitchFamily="34" charset="-122"/>
            </a:endParaRPr>
          </a:p>
        </p:txBody>
      </p:sp>
      <p:graphicFrame>
        <p:nvGraphicFramePr>
          <p:cNvPr id="4" name="Table 3">
            <a:extLst>
              <a:ext uri="{FF2B5EF4-FFF2-40B4-BE49-F238E27FC236}">
                <a16:creationId xmlns:a16="http://schemas.microsoft.com/office/drawing/2014/main" id="{3645E026-5340-674A-1262-CD2892E0DD10}"/>
              </a:ext>
            </a:extLst>
          </p:cNvPr>
          <p:cNvGraphicFramePr>
            <a:graphicFrameLocks noGrp="1"/>
          </p:cNvGraphicFramePr>
          <p:nvPr/>
        </p:nvGraphicFramePr>
        <p:xfrm>
          <a:off x="1240481" y="2097185"/>
          <a:ext cx="10043396" cy="4039005"/>
        </p:xfrm>
        <a:graphic>
          <a:graphicData uri="http://schemas.openxmlformats.org/drawingml/2006/table">
            <a:tbl>
              <a:tblPr/>
              <a:tblGrid>
                <a:gridCol w="2244124">
                  <a:extLst>
                    <a:ext uri="{9D8B030D-6E8A-4147-A177-3AD203B41FA5}">
                      <a16:colId xmlns:a16="http://schemas.microsoft.com/office/drawing/2014/main" val="4180347556"/>
                    </a:ext>
                  </a:extLst>
                </a:gridCol>
                <a:gridCol w="7799272">
                  <a:extLst>
                    <a:ext uri="{9D8B030D-6E8A-4147-A177-3AD203B41FA5}">
                      <a16:colId xmlns:a16="http://schemas.microsoft.com/office/drawing/2014/main" val="3699507890"/>
                    </a:ext>
                  </a:extLst>
                </a:gridCol>
              </a:tblGrid>
              <a:tr h="439005">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文档捕获和预处理</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将纸质文档数字化并进行图像预处理，可能包括去噪、去斑、二值化、倾斜校正等。</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794039232"/>
                  </a:ext>
                </a:extLst>
              </a:tr>
              <a:tr h="360000">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光学字符识别（</a:t>
                      </a:r>
                      <a:r>
                        <a:rPr lang="en-US" sz="1400" kern="1200" dirty="0">
                          <a:solidFill>
                            <a:schemeClr val="tx2"/>
                          </a:solidFill>
                          <a:effectLst/>
                          <a:latin typeface="Microsoft YaHei" panose="020B0503020204020204" pitchFamily="34" charset="-122"/>
                          <a:ea typeface="Microsoft YaHei" panose="020B0503020204020204" pitchFamily="34" charset="-122"/>
                          <a:cs typeface="+mn-cs"/>
                        </a:rPr>
                        <a:t>OCR）</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将扫描的图像或照片中的文本内容识别为可编辑的文本格式。</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54206487"/>
                  </a:ext>
                </a:extLst>
              </a:tr>
              <a:tr h="360000">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布局分析和区域划分</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识别文档中的不同区域，如标题、正文、图表、图片等，以理解文档的结构和布局。</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20730814"/>
                  </a:ext>
                </a:extLst>
              </a:tr>
              <a:tr h="360000">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命名实体识别（</a:t>
                      </a:r>
                      <a:r>
                        <a:rPr lang="en-US" sz="1400" kern="1200" dirty="0">
                          <a:solidFill>
                            <a:schemeClr val="tx2"/>
                          </a:solidFill>
                          <a:effectLst/>
                          <a:latin typeface="Microsoft YaHei" panose="020B0503020204020204" pitchFamily="34" charset="-122"/>
                          <a:ea typeface="Microsoft YaHei" panose="020B0503020204020204" pitchFamily="34" charset="-122"/>
                          <a:cs typeface="+mn-cs"/>
                        </a:rPr>
                        <a:t>NER）</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从文本中识别出具有特定含义的实体，如人名、地名、机构名、日期等。</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957448618"/>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信息抽取</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从文档中抽取关键信息，如事实、事件、关系等。</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46795338"/>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文本分类和聚类</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对文档进行分类和归类，以便进行检索和管理。</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00950583"/>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文档摘要和信息提取</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提取文档的关键信息或生成摘要，帮助用户快速了解文档内容。</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816010522"/>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语义分析</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理解文档的意义，包括上下文、隐含意义等。</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588911944"/>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文档翻译</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将文档从一种语言翻译成另一种语言。</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56382281"/>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文档审查和校对</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检查文档的拼写、语法、格式等错误，并提出修改建议。</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824907"/>
                  </a:ext>
                </a:extLst>
              </a:tr>
              <a:tr h="360000">
                <a:tc>
                  <a:txBody>
                    <a:bodyPr/>
                    <a:lstStyle/>
                    <a:p>
                      <a:pPr fontAlgn="base"/>
                      <a:r>
                        <a:rPr lang="zh-CN" altLang="en-US" sz="1400" kern="1200">
                          <a:solidFill>
                            <a:schemeClr val="tx2"/>
                          </a:solidFill>
                          <a:effectLst/>
                          <a:latin typeface="Microsoft YaHei" panose="020B0503020204020204" pitchFamily="34" charset="-122"/>
                          <a:ea typeface="Microsoft YaHei" panose="020B0503020204020204" pitchFamily="34" charset="-122"/>
                          <a:cs typeface="+mn-cs"/>
                        </a:rPr>
                        <a:t>智能问答</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CN" altLang="en-US" sz="1400" kern="1200" dirty="0">
                          <a:solidFill>
                            <a:schemeClr val="tx2"/>
                          </a:solidFill>
                          <a:effectLst/>
                          <a:latin typeface="Microsoft YaHei" panose="020B0503020204020204" pitchFamily="34" charset="-122"/>
                          <a:ea typeface="Microsoft YaHei" panose="020B0503020204020204" pitchFamily="34" charset="-122"/>
                          <a:cs typeface="+mn-cs"/>
                        </a:rPr>
                        <a:t>根据用户提出的问题，在文档中查找和提供相关信息。</a:t>
                      </a:r>
                    </a:p>
                  </a:txBody>
                  <a:tcPr marL="16721" marR="16721" marT="8361" marB="8361"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118000395"/>
                  </a:ext>
                </a:extLst>
              </a:tr>
            </a:tbl>
          </a:graphicData>
        </a:graphic>
      </p:graphicFrame>
    </p:spTree>
    <p:extLst>
      <p:ext uri="{BB962C8B-B14F-4D97-AF65-F5344CB8AC3E}">
        <p14:creationId xmlns:p14="http://schemas.microsoft.com/office/powerpoint/2010/main" val="138221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3A3C-2ED8-445E-34F5-8E6EB0F2A85F}"/>
              </a:ext>
            </a:extLst>
          </p:cNvPr>
          <p:cNvSpPr>
            <a:spLocks noGrp="1"/>
          </p:cNvSpPr>
          <p:nvPr>
            <p:ph type="title"/>
          </p:nvPr>
        </p:nvSpPr>
        <p:spPr/>
        <p:txBody>
          <a:bodyPr/>
          <a:lstStyle/>
          <a:p>
            <a:r>
              <a:rPr lang="en-CN" dirty="0"/>
              <a:t>分词</a:t>
            </a:r>
            <a:r>
              <a:rPr lang="zh-CN" altLang="en-US" dirty="0"/>
              <a:t>（</a:t>
            </a:r>
            <a:r>
              <a:rPr lang="en-US" dirty="0"/>
              <a:t>Tokenization</a:t>
            </a:r>
            <a:r>
              <a:rPr lang="zh-CN" altLang="en-US" dirty="0"/>
              <a:t>）</a:t>
            </a:r>
            <a:endParaRPr lang="en-CN" dirty="0"/>
          </a:p>
        </p:txBody>
      </p:sp>
      <p:sp>
        <p:nvSpPr>
          <p:cNvPr id="3" name="Content Placeholder 2">
            <a:extLst>
              <a:ext uri="{FF2B5EF4-FFF2-40B4-BE49-F238E27FC236}">
                <a16:creationId xmlns:a16="http://schemas.microsoft.com/office/drawing/2014/main" id="{DB6F40CE-66BE-1947-493F-16641F30946A}"/>
              </a:ext>
            </a:extLst>
          </p:cNvPr>
          <p:cNvSpPr txBox="1">
            <a:spLocks/>
          </p:cNvSpPr>
          <p:nvPr/>
        </p:nvSpPr>
        <p:spPr>
          <a:xfrm>
            <a:off x="381242" y="981154"/>
            <a:ext cx="11429516" cy="5333856"/>
          </a:xfrm>
          <a:prstGeom prst="rect">
            <a:avLst/>
          </a:prstGeom>
        </p:spPr>
        <p:txBody>
          <a:bodyPr>
            <a:normAutofit/>
          </a:bodyPr>
          <a:lstStyle>
            <a:lvl1pPr marL="381635" indent="-381635" algn="just" defTabSz="1219200" rtl="0" eaLnBrk="1" latinLnBrk="0" hangingPunct="1">
              <a:lnSpc>
                <a:spcPct val="120000"/>
              </a:lnSpc>
              <a:spcBef>
                <a:spcPts val="0"/>
              </a:spcBef>
              <a:spcAft>
                <a:spcPts val="635"/>
              </a:spcAft>
              <a:buSzPct val="80000"/>
              <a:buFontTx/>
              <a:buBlip>
                <a:blip r:embed="rId2"/>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2"/>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2"/>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r>
              <a:rPr lang="zh-CN" altLang="en-US" sz="2000" b="0" dirty="0"/>
              <a:t>主要目标是将文本切分成一个个独立的词汇单元（</a:t>
            </a:r>
            <a:r>
              <a:rPr lang="en-US" sz="2000" b="0" dirty="0"/>
              <a:t>Tokens）。</a:t>
            </a:r>
            <a:r>
              <a:rPr lang="zh-CN" altLang="en-US" sz="2000" b="0" dirty="0"/>
              <a:t>这些词汇单元可以是单词、短语、句子等，具体取决于分词的粒度和应用场景。</a:t>
            </a:r>
            <a:endParaRPr lang="en-US" altLang="zh-CN" sz="2000" b="0" dirty="0"/>
          </a:p>
          <a:p>
            <a:r>
              <a:rPr lang="zh-CN" altLang="en-US" sz="2000" b="0" dirty="0"/>
              <a:t>在英文等西方语言中，分词相对简单，因为单词之间通常由空格或标点符号分隔。在这种情况下，</a:t>
            </a:r>
            <a:r>
              <a:rPr lang="en-US" sz="2000" b="0" dirty="0"/>
              <a:t>Tokenization </a:t>
            </a:r>
            <a:r>
              <a:rPr lang="zh-CN" altLang="en-US" sz="2000" b="0" dirty="0"/>
              <a:t>可以通过简单地将文本按空格或标点符号切分来实现。</a:t>
            </a:r>
            <a:endParaRPr lang="en-US" altLang="zh-CN" sz="2000" b="0" dirty="0"/>
          </a:p>
          <a:p>
            <a:r>
              <a:rPr lang="zh-CN" altLang="en-US" sz="2000" b="0" dirty="0"/>
              <a:t>在中文、日文等亚洲语言中，分词更具挑战性，因为这些语言的文本中，词汇之间没有明显的分隔符。在这些语言中，分词通常需要依赖词典、统计信息、机器学习算法等技术来实现。</a:t>
            </a:r>
          </a:p>
        </p:txBody>
      </p:sp>
      <p:pic>
        <p:nvPicPr>
          <p:cNvPr id="6146" name="Picture 2">
            <a:extLst>
              <a:ext uri="{FF2B5EF4-FFF2-40B4-BE49-F238E27FC236}">
                <a16:creationId xmlns:a16="http://schemas.microsoft.com/office/drawing/2014/main" id="{A1D10C4E-5F1D-10E5-4447-97C6DBF9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188" y="3635724"/>
            <a:ext cx="7148111" cy="2443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99D3F6-50E0-2B46-03C7-A83C1E52605E}"/>
              </a:ext>
            </a:extLst>
          </p:cNvPr>
          <p:cNvSpPr txBox="1"/>
          <p:nvPr/>
        </p:nvSpPr>
        <p:spPr>
          <a:xfrm>
            <a:off x="5997144" y="3833432"/>
            <a:ext cx="304802" cy="307777"/>
          </a:xfrm>
          <a:prstGeom prst="rect">
            <a:avLst/>
          </a:prstGeom>
          <a:solidFill>
            <a:srgbClr val="A9D18E"/>
          </a:solidFill>
        </p:spPr>
        <p:txBody>
          <a:bodyPr wrap="square" rtlCol="0">
            <a:spAutoFit/>
          </a:bodyPr>
          <a:lstStyle/>
          <a:p>
            <a:pPr algn="l"/>
            <a:r>
              <a:rPr lang="en-CN" sz="1400" dirty="0">
                <a:solidFill>
                  <a:schemeClr val="tx2"/>
                </a:solidFill>
              </a:rPr>
              <a:t>尔</a:t>
            </a:r>
          </a:p>
        </p:txBody>
      </p:sp>
    </p:spTree>
    <p:extLst>
      <p:ext uri="{BB962C8B-B14F-4D97-AF65-F5344CB8AC3E}">
        <p14:creationId xmlns:p14="http://schemas.microsoft.com/office/powerpoint/2010/main" val="311052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0FA3-8ACF-0AA7-96EC-EAC1F899A9AE}"/>
              </a:ext>
            </a:extLst>
          </p:cNvPr>
          <p:cNvSpPr>
            <a:spLocks noGrp="1"/>
          </p:cNvSpPr>
          <p:nvPr>
            <p:ph type="title"/>
          </p:nvPr>
        </p:nvSpPr>
        <p:spPr/>
        <p:txBody>
          <a:bodyPr/>
          <a:lstStyle/>
          <a:p>
            <a:r>
              <a:rPr lang="en-CN" dirty="0"/>
              <a:t>信息抽取</a:t>
            </a:r>
          </a:p>
        </p:txBody>
      </p:sp>
      <p:sp>
        <p:nvSpPr>
          <p:cNvPr id="3" name="Content Placeholder 2">
            <a:extLst>
              <a:ext uri="{FF2B5EF4-FFF2-40B4-BE49-F238E27FC236}">
                <a16:creationId xmlns:a16="http://schemas.microsoft.com/office/drawing/2014/main" id="{241CFAD7-AF4A-6CD2-7C1C-13DF6D22B159}"/>
              </a:ext>
            </a:extLst>
          </p:cNvPr>
          <p:cNvSpPr txBox="1">
            <a:spLocks/>
          </p:cNvSpPr>
          <p:nvPr/>
        </p:nvSpPr>
        <p:spPr>
          <a:xfrm>
            <a:off x="381242" y="981154"/>
            <a:ext cx="11429516" cy="533385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2"/>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2"/>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2"/>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r>
              <a:rPr lang="zh-CN" altLang="en-US" b="0" i="0" dirty="0">
                <a:solidFill>
                  <a:srgbClr val="374151"/>
                </a:solidFill>
                <a:effectLst/>
                <a:latin typeface="Söhne"/>
              </a:rPr>
              <a:t>主要目标是从非结构化或半结构化的文本数据中提取出结构化信息</a:t>
            </a:r>
            <a:endParaRPr lang="en-US" dirty="0"/>
          </a:p>
        </p:txBody>
      </p:sp>
      <p:pic>
        <p:nvPicPr>
          <p:cNvPr id="5122" name="Picture 2">
            <a:extLst>
              <a:ext uri="{FF2B5EF4-FFF2-40B4-BE49-F238E27FC236}">
                <a16:creationId xmlns:a16="http://schemas.microsoft.com/office/drawing/2014/main" id="{3ABF399B-0C76-C02C-7BF8-43D707B7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104" y="1525186"/>
            <a:ext cx="4985943" cy="1474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F827D0-FE07-4ACD-35D1-96095D69D890}"/>
              </a:ext>
            </a:extLst>
          </p:cNvPr>
          <p:cNvSpPr txBox="1"/>
          <p:nvPr/>
        </p:nvSpPr>
        <p:spPr>
          <a:xfrm>
            <a:off x="381242" y="1767874"/>
            <a:ext cx="5187655" cy="874407"/>
          </a:xfrm>
          <a:prstGeom prst="rect">
            <a:avLst/>
          </a:prstGeom>
          <a:noFill/>
        </p:spPr>
        <p:txBody>
          <a:bodyPr wrap="square">
            <a:spAutoFit/>
          </a:bodyPr>
          <a:lstStyle/>
          <a:p>
            <a:pPr>
              <a:lnSpc>
                <a:spcPct val="150000"/>
              </a:lnSpc>
            </a:pPr>
            <a:r>
              <a:rPr lang="zh-CN" altLang="en-US" b="0" i="0" dirty="0">
                <a:solidFill>
                  <a:srgbClr val="374151"/>
                </a:solidFill>
                <a:effectLst/>
                <a:latin typeface="Microsoft YaHei" panose="020B0503020204020204" pitchFamily="34" charset="-122"/>
                <a:ea typeface="Microsoft YaHei" panose="020B0503020204020204" pitchFamily="34" charset="-122"/>
              </a:rPr>
              <a:t>命名实体识别：识别文本中的命名实体，如人名、地名、组织名、日期、时间等。</a:t>
            </a:r>
            <a:endParaRPr lang="en-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2BA3CFAF-98BF-6FA1-E83C-80C70BFD941A}"/>
              </a:ext>
            </a:extLst>
          </p:cNvPr>
          <p:cNvPicPr>
            <a:picLocks noChangeAspect="1"/>
          </p:cNvPicPr>
          <p:nvPr/>
        </p:nvPicPr>
        <p:blipFill>
          <a:blip r:embed="rId4"/>
          <a:stretch>
            <a:fillRect/>
          </a:stretch>
        </p:blipFill>
        <p:spPr>
          <a:xfrm>
            <a:off x="7511928" y="2999545"/>
            <a:ext cx="3208294" cy="1399212"/>
          </a:xfrm>
          <a:prstGeom prst="rect">
            <a:avLst/>
          </a:prstGeom>
        </p:spPr>
      </p:pic>
      <p:sp>
        <p:nvSpPr>
          <p:cNvPr id="8" name="TextBox 7">
            <a:extLst>
              <a:ext uri="{FF2B5EF4-FFF2-40B4-BE49-F238E27FC236}">
                <a16:creationId xmlns:a16="http://schemas.microsoft.com/office/drawing/2014/main" id="{36EFB4E7-249A-DBEC-E0DA-36F28BDCDC73}"/>
              </a:ext>
            </a:extLst>
          </p:cNvPr>
          <p:cNvSpPr txBox="1"/>
          <p:nvPr/>
        </p:nvSpPr>
        <p:spPr>
          <a:xfrm>
            <a:off x="352289" y="3429000"/>
            <a:ext cx="5743711" cy="874407"/>
          </a:xfrm>
          <a:prstGeom prst="rect">
            <a:avLst/>
          </a:prstGeom>
          <a:noFill/>
        </p:spPr>
        <p:txBody>
          <a:bodyPr wrap="square">
            <a:spAutoFit/>
          </a:bodyPr>
          <a:lstStyle/>
          <a:p>
            <a:pPr>
              <a:lnSpc>
                <a:spcPct val="150000"/>
              </a:lnSpc>
            </a:pPr>
            <a:r>
              <a:rPr lang="zh-CN" altLang="en-US" b="0" i="0" dirty="0">
                <a:solidFill>
                  <a:srgbClr val="374151"/>
                </a:solidFill>
                <a:effectLst/>
                <a:latin typeface="Microsoft YaHei" panose="020B0503020204020204" pitchFamily="34" charset="-122"/>
                <a:ea typeface="Microsoft YaHei" panose="020B0503020204020204" pitchFamily="34" charset="-122"/>
              </a:rPr>
              <a:t>关系抽取：在文本中识别命名实体之间的关系，如人物之间的亲属关系、公司与产品之间的拥有关系等。</a:t>
            </a:r>
            <a:endParaRPr lang="en-CN" dirty="0">
              <a:latin typeface="Microsoft YaHei" panose="020B0503020204020204" pitchFamily="34" charset="-122"/>
              <a:ea typeface="Microsoft YaHei" panose="020B0503020204020204" pitchFamily="34" charset="-122"/>
            </a:endParaRPr>
          </a:p>
        </p:txBody>
      </p:sp>
      <p:pic>
        <p:nvPicPr>
          <p:cNvPr id="5128" name="Picture 8">
            <a:extLst>
              <a:ext uri="{FF2B5EF4-FFF2-40B4-BE49-F238E27FC236}">
                <a16:creationId xmlns:a16="http://schemas.microsoft.com/office/drawing/2014/main" id="{671134EE-9DC3-5CC2-48A0-C14871F33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1397" y="4521141"/>
            <a:ext cx="5968314" cy="1649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3DA61B-BD63-D34C-F6B4-CE903D3FB2C1}"/>
              </a:ext>
            </a:extLst>
          </p:cNvPr>
          <p:cNvSpPr txBox="1"/>
          <p:nvPr/>
        </p:nvSpPr>
        <p:spPr>
          <a:xfrm>
            <a:off x="352289" y="4847909"/>
            <a:ext cx="5216608" cy="877356"/>
          </a:xfrm>
          <a:prstGeom prst="rect">
            <a:avLst/>
          </a:prstGeom>
          <a:noFill/>
        </p:spPr>
        <p:txBody>
          <a:bodyPr wrap="square">
            <a:spAutoFit/>
          </a:bodyPr>
          <a:lstStyle/>
          <a:p>
            <a:pPr>
              <a:lnSpc>
                <a:spcPct val="150000"/>
              </a:lnSpc>
            </a:pPr>
            <a:r>
              <a:rPr lang="zh-CN" altLang="en-US" b="0" i="0" dirty="0">
                <a:solidFill>
                  <a:srgbClr val="374151"/>
                </a:solidFill>
                <a:effectLst/>
                <a:latin typeface="Microsoft YaHei" panose="020B0503020204020204" pitchFamily="34" charset="-122"/>
                <a:ea typeface="Microsoft YaHei" panose="020B0503020204020204" pitchFamily="34" charset="-122"/>
              </a:rPr>
              <a:t>事件抽取：从文本中识别事件及其相关实体，如时间、地点、参与者等。</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189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F4AC22-5FD5-6425-6DB4-C17B4C5D05DE}"/>
              </a:ext>
            </a:extLst>
          </p:cNvPr>
          <p:cNvPicPr>
            <a:picLocks noChangeAspect="1"/>
          </p:cNvPicPr>
          <p:nvPr/>
        </p:nvPicPr>
        <p:blipFill>
          <a:blip r:embed="rId2"/>
          <a:stretch>
            <a:fillRect/>
          </a:stretch>
        </p:blipFill>
        <p:spPr>
          <a:xfrm>
            <a:off x="381242" y="2525718"/>
            <a:ext cx="9877425" cy="3169833"/>
          </a:xfrm>
          <a:prstGeom prst="rect">
            <a:avLst/>
          </a:prstGeom>
        </p:spPr>
      </p:pic>
      <p:sp>
        <p:nvSpPr>
          <p:cNvPr id="2" name="Title 1">
            <a:extLst>
              <a:ext uri="{FF2B5EF4-FFF2-40B4-BE49-F238E27FC236}">
                <a16:creationId xmlns:a16="http://schemas.microsoft.com/office/drawing/2014/main" id="{9217FC07-6DA0-1008-42B0-9FB36CA8FC67}"/>
              </a:ext>
            </a:extLst>
          </p:cNvPr>
          <p:cNvSpPr>
            <a:spLocks noGrp="1"/>
          </p:cNvSpPr>
          <p:nvPr>
            <p:ph type="title"/>
          </p:nvPr>
        </p:nvSpPr>
        <p:spPr/>
        <p:txBody>
          <a:bodyPr/>
          <a:lstStyle/>
          <a:p>
            <a:r>
              <a:rPr lang="en-CN" dirty="0"/>
              <a:t>文本表示</a:t>
            </a:r>
          </a:p>
        </p:txBody>
      </p:sp>
      <p:sp>
        <p:nvSpPr>
          <p:cNvPr id="3" name="Content Placeholder 2">
            <a:extLst>
              <a:ext uri="{FF2B5EF4-FFF2-40B4-BE49-F238E27FC236}">
                <a16:creationId xmlns:a16="http://schemas.microsoft.com/office/drawing/2014/main" id="{13C6E9F2-515D-FB2B-EFAB-BB930DAA3FE3}"/>
              </a:ext>
            </a:extLst>
          </p:cNvPr>
          <p:cNvSpPr txBox="1">
            <a:spLocks/>
          </p:cNvSpPr>
          <p:nvPr/>
        </p:nvSpPr>
        <p:spPr>
          <a:xfrm>
            <a:off x="381242" y="981154"/>
            <a:ext cx="11429516" cy="5333856"/>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r>
              <a:rPr lang="zh-CN" altLang="en-US" b="0"/>
              <a:t>表示是机器学习的关键要素之一，文本表示成计算机能够运算的数字或向量</a:t>
            </a:r>
            <a:endParaRPr lang="en-US" altLang="zh-CN" b="0"/>
          </a:p>
          <a:p>
            <a:r>
              <a:rPr lang="zh-CN" altLang="en-US" b="0"/>
              <a:t>一般称为词嵌入（</a:t>
            </a:r>
            <a:r>
              <a:rPr lang="en-US" b="0"/>
              <a:t>Word Embedding）</a:t>
            </a:r>
            <a:r>
              <a:rPr lang="zh-CN" altLang="en-US" b="0"/>
              <a:t>方法。词嵌入这个说法其实很形象，我们的做法就是把文本中的词嵌入到文本空间中，用一个向量来表示它。</a:t>
            </a:r>
            <a:endParaRPr lang="en-US" b="0" dirty="0"/>
          </a:p>
        </p:txBody>
      </p:sp>
      <p:sp>
        <p:nvSpPr>
          <p:cNvPr id="4" name="TextBox 3">
            <a:extLst>
              <a:ext uri="{FF2B5EF4-FFF2-40B4-BE49-F238E27FC236}">
                <a16:creationId xmlns:a16="http://schemas.microsoft.com/office/drawing/2014/main" id="{BC2BFD65-7462-3D5A-C282-191FF380DD3B}"/>
              </a:ext>
            </a:extLst>
          </p:cNvPr>
          <p:cNvSpPr txBox="1"/>
          <p:nvPr/>
        </p:nvSpPr>
        <p:spPr>
          <a:xfrm>
            <a:off x="10429418" y="4354286"/>
            <a:ext cx="1210588" cy="400110"/>
          </a:xfrm>
          <a:prstGeom prst="rect">
            <a:avLst/>
          </a:prstGeom>
          <a:noFill/>
        </p:spPr>
        <p:txBody>
          <a:bodyPr wrap="none" rtlCol="0">
            <a:spAutoFit/>
          </a:bodyPr>
          <a:lstStyle/>
          <a:p>
            <a:pPr algn="l"/>
            <a:r>
              <a:rPr lang="zh-CN" altLang="en-US" sz="2000" dirty="0"/>
              <a:t>共现矩阵</a:t>
            </a:r>
            <a:endParaRPr lang="en-US" sz="2000" dirty="0"/>
          </a:p>
        </p:txBody>
      </p:sp>
      <p:sp>
        <p:nvSpPr>
          <p:cNvPr id="5" name="Rectangle 4">
            <a:extLst>
              <a:ext uri="{FF2B5EF4-FFF2-40B4-BE49-F238E27FC236}">
                <a16:creationId xmlns:a16="http://schemas.microsoft.com/office/drawing/2014/main" id="{FA89525F-EAC9-4C8D-BF1E-BAFE4D450F38}"/>
              </a:ext>
            </a:extLst>
          </p:cNvPr>
          <p:cNvSpPr/>
          <p:nvPr/>
        </p:nvSpPr>
        <p:spPr>
          <a:xfrm>
            <a:off x="1296002" y="4600507"/>
            <a:ext cx="2941446" cy="307777"/>
          </a:xfrm>
          <a:prstGeom prst="rect">
            <a:avLst/>
          </a:prstGeom>
        </p:spPr>
        <p:txBody>
          <a:bodyPr wrap="none">
            <a:spAutoFit/>
          </a:bodyPr>
          <a:lstStyle/>
          <a:p>
            <a:r>
              <a:rPr lang="en-US" sz="1400" b="1" dirty="0">
                <a:solidFill>
                  <a:srgbClr val="FF0000"/>
                </a:solidFill>
                <a:latin typeface="Microsoft YaHei" panose="020B0503020204020204" pitchFamily="34" charset="-122"/>
                <a:ea typeface="Microsoft YaHei" panose="020B0503020204020204" pitchFamily="34" charset="-122"/>
              </a:rPr>
              <a:t>Distributional Representations</a:t>
            </a:r>
            <a:endParaRPr lang="en-US" sz="1400" b="1" dirty="0">
              <a:solidFill>
                <a:srgbClr val="FF0000"/>
              </a:solidFill>
            </a:endParaRPr>
          </a:p>
        </p:txBody>
      </p:sp>
      <p:sp>
        <p:nvSpPr>
          <p:cNvPr id="6" name="Rectangle 5">
            <a:extLst>
              <a:ext uri="{FF2B5EF4-FFF2-40B4-BE49-F238E27FC236}">
                <a16:creationId xmlns:a16="http://schemas.microsoft.com/office/drawing/2014/main" id="{38D3F1C2-E850-759E-57AA-71F29C50D9F4}"/>
              </a:ext>
            </a:extLst>
          </p:cNvPr>
          <p:cNvSpPr/>
          <p:nvPr/>
        </p:nvSpPr>
        <p:spPr>
          <a:xfrm>
            <a:off x="1393973" y="5270361"/>
            <a:ext cx="2717860" cy="307777"/>
          </a:xfrm>
          <a:prstGeom prst="rect">
            <a:avLst/>
          </a:prstGeom>
        </p:spPr>
        <p:txBody>
          <a:bodyPr wrap="none">
            <a:spAutoFit/>
          </a:bodyPr>
          <a:lstStyle/>
          <a:p>
            <a:r>
              <a:rPr lang="en-US" sz="1400" b="1" dirty="0">
                <a:solidFill>
                  <a:srgbClr val="FF0000"/>
                </a:solidFill>
                <a:latin typeface="Microsoft YaHei" panose="020B0503020204020204" pitchFamily="34" charset="-122"/>
                <a:ea typeface="Microsoft YaHei" panose="020B0503020204020204" pitchFamily="34" charset="-122"/>
              </a:rPr>
              <a:t>Distributed Representations</a:t>
            </a:r>
            <a:endParaRPr lang="en-US" sz="1400" b="1" dirty="0">
              <a:solidFill>
                <a:srgbClr val="FF0000"/>
              </a:solidFill>
            </a:endParaRPr>
          </a:p>
        </p:txBody>
      </p:sp>
      <p:sp>
        <p:nvSpPr>
          <p:cNvPr id="7" name="TextBox 6">
            <a:extLst>
              <a:ext uri="{FF2B5EF4-FFF2-40B4-BE49-F238E27FC236}">
                <a16:creationId xmlns:a16="http://schemas.microsoft.com/office/drawing/2014/main" id="{33D2C87A-E0C3-7EDB-5CEE-E1C5945D00E0}"/>
              </a:ext>
            </a:extLst>
          </p:cNvPr>
          <p:cNvSpPr txBox="1"/>
          <p:nvPr/>
        </p:nvSpPr>
        <p:spPr>
          <a:xfrm>
            <a:off x="10429418" y="5012080"/>
            <a:ext cx="954107" cy="400110"/>
          </a:xfrm>
          <a:prstGeom prst="rect">
            <a:avLst/>
          </a:prstGeom>
          <a:noFill/>
        </p:spPr>
        <p:txBody>
          <a:bodyPr wrap="none" rtlCol="0">
            <a:spAutoFit/>
          </a:bodyPr>
          <a:lstStyle/>
          <a:p>
            <a:pPr algn="l"/>
            <a:r>
              <a:rPr lang="zh-CN" altLang="en-US" sz="2000" dirty="0"/>
              <a:t>词嵌入</a:t>
            </a:r>
            <a:endParaRPr lang="en-US" sz="2000" dirty="0"/>
          </a:p>
        </p:txBody>
      </p:sp>
    </p:spTree>
    <p:extLst>
      <p:ext uri="{BB962C8B-B14F-4D97-AF65-F5344CB8AC3E}">
        <p14:creationId xmlns:p14="http://schemas.microsoft.com/office/powerpoint/2010/main" val="79454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E627-E6C4-8D41-883C-EE71F4E938F8}"/>
              </a:ext>
            </a:extLst>
          </p:cNvPr>
          <p:cNvSpPr>
            <a:spLocks noGrp="1"/>
          </p:cNvSpPr>
          <p:nvPr>
            <p:ph type="title"/>
          </p:nvPr>
        </p:nvSpPr>
        <p:spPr/>
        <p:txBody>
          <a:bodyPr/>
          <a:lstStyle/>
          <a:p>
            <a:r>
              <a:rPr lang="en-US" dirty="0" err="1"/>
              <a:t>独热编码</a:t>
            </a:r>
            <a:r>
              <a:rPr lang="zh-CN" altLang="en-US" dirty="0"/>
              <a:t>（</a:t>
            </a:r>
            <a:r>
              <a:rPr lang="en-US" dirty="0"/>
              <a:t>One-hot</a:t>
            </a:r>
            <a:r>
              <a:rPr lang="zh-CN" altLang="en-US" dirty="0"/>
              <a:t>）</a:t>
            </a:r>
            <a:endParaRPr lang="en-US" dirty="0"/>
          </a:p>
        </p:txBody>
      </p:sp>
      <p:sp>
        <p:nvSpPr>
          <p:cNvPr id="3" name="Content Placeholder 2">
            <a:extLst>
              <a:ext uri="{FF2B5EF4-FFF2-40B4-BE49-F238E27FC236}">
                <a16:creationId xmlns:a16="http://schemas.microsoft.com/office/drawing/2014/main" id="{0C1A601C-0F46-CF41-83DD-971AC317129D}"/>
              </a:ext>
            </a:extLst>
          </p:cNvPr>
          <p:cNvSpPr>
            <a:spLocks noGrp="1"/>
          </p:cNvSpPr>
          <p:nvPr>
            <p:ph idx="1"/>
          </p:nvPr>
        </p:nvSpPr>
        <p:spPr/>
        <p:txBody>
          <a:bodyPr>
            <a:normAutofit/>
          </a:bodyPr>
          <a:lstStyle/>
          <a:p>
            <a:r>
              <a:rPr lang="en-US" sz="2000" b="0" dirty="0"/>
              <a:t>One-hot</a:t>
            </a:r>
            <a:r>
              <a:rPr lang="zh-CN" altLang="en-US" sz="2000" b="0" dirty="0"/>
              <a:t>表示很容易理解。在一个语料库中，给每个字</a:t>
            </a:r>
            <a:r>
              <a:rPr lang="en-US" altLang="zh-CN" sz="2000" b="0" dirty="0"/>
              <a:t>/</a:t>
            </a:r>
            <a:r>
              <a:rPr lang="zh-CN" altLang="en-US" sz="2000" b="0" dirty="0"/>
              <a:t>词编码一个索引，根据索引进行</a:t>
            </a:r>
            <a:r>
              <a:rPr lang="en-US" sz="2000" b="0" dirty="0"/>
              <a:t>one-hot</a:t>
            </a:r>
            <a:r>
              <a:rPr lang="zh-CN" altLang="en-US" sz="2000" b="0" dirty="0"/>
              <a:t>表示。</a:t>
            </a:r>
            <a:endParaRPr lang="en-US" altLang="zh-CN" sz="2000" b="0" dirty="0"/>
          </a:p>
          <a:p>
            <a:pPr marL="0" indent="0">
              <a:buNone/>
            </a:pPr>
            <a:endParaRPr lang="en-US" sz="2000" b="0" dirty="0"/>
          </a:p>
          <a:p>
            <a:r>
              <a:rPr lang="zh-CN" altLang="en-US" sz="2000" b="0" dirty="0"/>
              <a:t>如果需要表示出上面两句话中的单词，可以只对其中出现过的单词进行索引编码：</a:t>
            </a:r>
            <a:endParaRPr lang="en-US" altLang="zh-CN" sz="2000" b="0" dirty="0"/>
          </a:p>
          <a:p>
            <a:endParaRPr lang="en-US" sz="2000" b="0" dirty="0"/>
          </a:p>
          <a:p>
            <a:r>
              <a:rPr lang="zh-CN" altLang="en-US" sz="2000" b="0" dirty="0"/>
              <a:t>其中的每个单词都可以用</a:t>
            </a:r>
            <a:r>
              <a:rPr lang="en-US" sz="2000" b="0" dirty="0"/>
              <a:t>one-hot</a:t>
            </a:r>
            <a:r>
              <a:rPr lang="zh-CN" altLang="en-US" sz="2000" b="0" dirty="0"/>
              <a:t>方法表示：</a:t>
            </a:r>
            <a:endParaRPr lang="en-US" altLang="zh-CN" sz="2000" b="0" dirty="0"/>
          </a:p>
          <a:p>
            <a:pPr marL="0" indent="0">
              <a:buNone/>
            </a:pPr>
            <a:endParaRPr lang="en-US" altLang="zh-CN" sz="2000" b="0" dirty="0"/>
          </a:p>
          <a:p>
            <a:pPr marL="0" indent="0">
              <a:buNone/>
            </a:pPr>
            <a:endParaRPr lang="en-US" altLang="zh-CN" sz="1800" b="0" dirty="0"/>
          </a:p>
          <a:p>
            <a:r>
              <a:rPr lang="zh-CN" altLang="en-US" sz="2000" b="0" dirty="0"/>
              <a:t>当语料库非常大时，需要建立一个很大的字典对所有单词进行索引编码。</a:t>
            </a:r>
            <a:endParaRPr lang="en-US" altLang="zh-CN" sz="2000" b="0" dirty="0"/>
          </a:p>
          <a:p>
            <a:r>
              <a:rPr lang="zh-CN" altLang="en-US" sz="2000" b="0" dirty="0"/>
              <a:t>但这种表示方法无法表达单词与单词之间的相似程度，如</a:t>
            </a:r>
            <a:r>
              <a:rPr lang="en-US" sz="2000" b="0" dirty="0"/>
              <a:t>beautiful</a:t>
            </a:r>
            <a:r>
              <a:rPr lang="zh-CN" altLang="en-US" sz="2000" b="0" dirty="0"/>
              <a:t>和</a:t>
            </a:r>
            <a:r>
              <a:rPr lang="en-US" sz="2000" b="0" dirty="0"/>
              <a:t>pretty</a:t>
            </a:r>
            <a:r>
              <a:rPr lang="zh-CN" altLang="en-US" sz="2000" b="0" dirty="0"/>
              <a:t>可以表达相似的意思但是</a:t>
            </a:r>
            <a:r>
              <a:rPr lang="en-US" sz="2000" b="0" dirty="0" err="1"/>
              <a:t>ont</a:t>
            </a:r>
            <a:r>
              <a:rPr lang="en-US" sz="2000" b="0" dirty="0"/>
              <a:t>-hot</a:t>
            </a:r>
            <a:r>
              <a:rPr lang="zh-CN" altLang="en-US" sz="2000" b="0" dirty="0"/>
              <a:t>法无法将之表示出来。</a:t>
            </a:r>
            <a:endParaRPr lang="en-US" sz="2000" b="0" dirty="0"/>
          </a:p>
        </p:txBody>
      </p:sp>
      <p:sp>
        <p:nvSpPr>
          <p:cNvPr id="4" name="Slide Number Placeholder 3">
            <a:extLst>
              <a:ext uri="{FF2B5EF4-FFF2-40B4-BE49-F238E27FC236}">
                <a16:creationId xmlns:a16="http://schemas.microsoft.com/office/drawing/2014/main" id="{FC8A0810-39F2-6B42-AA61-493759331EFE}"/>
              </a:ext>
            </a:extLst>
          </p:cNvPr>
          <p:cNvSpPr>
            <a:spLocks noGrp="1"/>
          </p:cNvSpPr>
          <p:nvPr>
            <p:ph type="sldNum" sz="quarter" idx="12"/>
          </p:nvPr>
        </p:nvSpPr>
        <p:spPr/>
        <p:txBody>
          <a:bodyPr/>
          <a:lstStyle/>
          <a:p>
            <a:fld id="{66E0AC87-F9B6-4F7A-AB3A-6863E2A5800B}" type="slidenum">
              <a:rPr lang="zh-CN" altLang="en-US" smtClean="0"/>
              <a:pPr/>
              <a:t>17</a:t>
            </a:fld>
            <a:endParaRPr lang="zh-CN" altLang="en-US"/>
          </a:p>
        </p:txBody>
      </p:sp>
      <p:sp>
        <p:nvSpPr>
          <p:cNvPr id="5" name="Rectangle 4">
            <a:extLst>
              <a:ext uri="{FF2B5EF4-FFF2-40B4-BE49-F238E27FC236}">
                <a16:creationId xmlns:a16="http://schemas.microsoft.com/office/drawing/2014/main" id="{F7A48000-B5E2-6842-A12B-D6EF6908A5E6}"/>
              </a:ext>
            </a:extLst>
          </p:cNvPr>
          <p:cNvSpPr/>
          <p:nvPr/>
        </p:nvSpPr>
        <p:spPr>
          <a:xfrm>
            <a:off x="2852740" y="1568932"/>
            <a:ext cx="6096000" cy="584775"/>
          </a:xfrm>
          <a:prstGeom prst="rect">
            <a:avLst/>
          </a:prstGeom>
        </p:spPr>
        <p:txBody>
          <a:bodyPr>
            <a:spAutoFit/>
          </a:bodyPr>
          <a:lstStyle/>
          <a:p>
            <a:r>
              <a:rPr lang="en-US" sz="1600" dirty="0">
                <a:solidFill>
                  <a:schemeClr val="tx2"/>
                </a:solidFill>
              </a:rPr>
              <a:t>John likes to watch movies. Mary likes too. </a:t>
            </a:r>
          </a:p>
          <a:p>
            <a:r>
              <a:rPr lang="en-US" sz="1600" dirty="0">
                <a:solidFill>
                  <a:schemeClr val="tx2"/>
                </a:solidFill>
              </a:rPr>
              <a:t>John also likes to watch football games.</a:t>
            </a:r>
          </a:p>
        </p:txBody>
      </p:sp>
      <p:sp>
        <p:nvSpPr>
          <p:cNvPr id="6" name="Rectangle 5">
            <a:extLst>
              <a:ext uri="{FF2B5EF4-FFF2-40B4-BE49-F238E27FC236}">
                <a16:creationId xmlns:a16="http://schemas.microsoft.com/office/drawing/2014/main" id="{A881DA1C-AB1B-6A40-AB5D-6533B8879B38}"/>
              </a:ext>
            </a:extLst>
          </p:cNvPr>
          <p:cNvSpPr/>
          <p:nvPr/>
        </p:nvSpPr>
        <p:spPr>
          <a:xfrm>
            <a:off x="971552" y="2673353"/>
            <a:ext cx="10629900" cy="338554"/>
          </a:xfrm>
          <a:prstGeom prst="rect">
            <a:avLst/>
          </a:prstGeom>
        </p:spPr>
        <p:txBody>
          <a:bodyPr wrap="square">
            <a:spAutoFit/>
          </a:bodyPr>
          <a:lstStyle/>
          <a:p>
            <a:r>
              <a:rPr lang="en-US" sz="1600" dirty="0">
                <a:solidFill>
                  <a:schemeClr val="tx2"/>
                </a:solidFill>
              </a:rPr>
              <a:t>{"John": 1, "likes": 2, "to": 3, "watch": 4, "movies": 5, "also":6, "football": 7, "games": 8, "Mary": 9, "too": 10}</a:t>
            </a:r>
          </a:p>
        </p:txBody>
      </p:sp>
      <p:sp>
        <p:nvSpPr>
          <p:cNvPr id="7" name="Rectangle 6">
            <a:extLst>
              <a:ext uri="{FF2B5EF4-FFF2-40B4-BE49-F238E27FC236}">
                <a16:creationId xmlns:a16="http://schemas.microsoft.com/office/drawing/2014/main" id="{4C0A0EFC-EDD2-C741-80FE-8123362523F0}"/>
              </a:ext>
            </a:extLst>
          </p:cNvPr>
          <p:cNvSpPr/>
          <p:nvPr/>
        </p:nvSpPr>
        <p:spPr>
          <a:xfrm>
            <a:off x="3099667" y="3648082"/>
            <a:ext cx="2996333" cy="584775"/>
          </a:xfrm>
          <a:prstGeom prst="rect">
            <a:avLst/>
          </a:prstGeom>
        </p:spPr>
        <p:txBody>
          <a:bodyPr wrap="none">
            <a:spAutoFit/>
          </a:bodyPr>
          <a:lstStyle/>
          <a:p>
            <a:r>
              <a:rPr lang="en-US" sz="1600" dirty="0">
                <a:solidFill>
                  <a:schemeClr val="tx2"/>
                </a:solidFill>
              </a:rPr>
              <a:t>John: [1, 0, 0, 0, 0, 0, 0, 0, 0, 0] </a:t>
            </a:r>
          </a:p>
          <a:p>
            <a:r>
              <a:rPr lang="en-US" sz="1600" dirty="0">
                <a:solidFill>
                  <a:schemeClr val="tx2"/>
                </a:solidFill>
              </a:rPr>
              <a:t>likes: [0, 1, 0, 0, 0, 0, 0, 0, 0, 0] ...</a:t>
            </a:r>
          </a:p>
        </p:txBody>
      </p:sp>
    </p:spTree>
    <p:extLst>
      <p:ext uri="{BB962C8B-B14F-4D97-AF65-F5344CB8AC3E}">
        <p14:creationId xmlns:p14="http://schemas.microsoft.com/office/powerpoint/2010/main" val="292851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8D48-E667-3640-91B1-B7805274FBF7}"/>
              </a:ext>
            </a:extLst>
          </p:cNvPr>
          <p:cNvSpPr>
            <a:spLocks noGrp="1"/>
          </p:cNvSpPr>
          <p:nvPr>
            <p:ph type="title"/>
          </p:nvPr>
        </p:nvSpPr>
        <p:spPr/>
        <p:txBody>
          <a:bodyPr/>
          <a:lstStyle/>
          <a:p>
            <a:r>
              <a:rPr lang="en-US" dirty="0" err="1"/>
              <a:t>词袋模型</a:t>
            </a:r>
            <a:r>
              <a:rPr lang="zh-CN" altLang="en-US" dirty="0"/>
              <a:t>（</a:t>
            </a:r>
            <a:r>
              <a:rPr lang="en-US" dirty="0"/>
              <a:t>Bag of Words</a:t>
            </a:r>
            <a:r>
              <a:rPr lang="zh-CN" altLang="en-US" dirty="0"/>
              <a:t>）</a:t>
            </a:r>
            <a:endParaRPr lang="en-US" dirty="0"/>
          </a:p>
        </p:txBody>
      </p:sp>
      <p:sp>
        <p:nvSpPr>
          <p:cNvPr id="3" name="Content Placeholder 2">
            <a:extLst>
              <a:ext uri="{FF2B5EF4-FFF2-40B4-BE49-F238E27FC236}">
                <a16:creationId xmlns:a16="http://schemas.microsoft.com/office/drawing/2014/main" id="{F5C6F508-4706-6A47-98CE-65952E6D246A}"/>
              </a:ext>
            </a:extLst>
          </p:cNvPr>
          <p:cNvSpPr>
            <a:spLocks noGrp="1"/>
          </p:cNvSpPr>
          <p:nvPr>
            <p:ph idx="1"/>
          </p:nvPr>
        </p:nvSpPr>
        <p:spPr>
          <a:xfrm>
            <a:off x="381242" y="981154"/>
            <a:ext cx="11429516" cy="5333856"/>
          </a:xfrm>
        </p:spPr>
        <p:txBody>
          <a:bodyPr>
            <a:normAutofit/>
          </a:bodyPr>
          <a:lstStyle/>
          <a:p>
            <a:r>
              <a:rPr lang="zh-CN" altLang="en-US" sz="2000" b="0" dirty="0"/>
              <a:t>词袋表示，也称为</a:t>
            </a:r>
            <a:r>
              <a:rPr lang="zh-CN" altLang="en-US" sz="2000" dirty="0"/>
              <a:t>计数向量表示</a:t>
            </a:r>
            <a:r>
              <a:rPr lang="en-US" altLang="zh-CN" sz="2000" b="0" dirty="0"/>
              <a:t>(</a:t>
            </a:r>
            <a:r>
              <a:rPr lang="en-US" sz="2000" b="0" dirty="0"/>
              <a:t>Count Vectors)。</a:t>
            </a:r>
            <a:r>
              <a:rPr lang="zh-CN" altLang="en-US" sz="2000" b="0" dirty="0"/>
              <a:t>文档的向量表示可以直接用单词的向量进行求和得到。</a:t>
            </a:r>
            <a:endParaRPr lang="en-US" sz="2000" b="0" dirty="0"/>
          </a:p>
          <a:p>
            <a:endParaRPr lang="en-US" sz="2000" b="0" dirty="0"/>
          </a:p>
          <a:p>
            <a:endParaRPr lang="en-US" sz="2000" b="0" dirty="0"/>
          </a:p>
          <a:p>
            <a:endParaRPr lang="en-US" altLang="zh-CN" sz="2000" b="0" dirty="0"/>
          </a:p>
          <a:p>
            <a:r>
              <a:rPr lang="zh-CN" altLang="en-US" sz="2000" b="0" dirty="0"/>
              <a:t>横向来看我们把每条文本表示成了一个向量，纵向来看，不同文档中单词的个数又可以构成某个单词的词向量。如上文中的</a:t>
            </a:r>
            <a:r>
              <a:rPr lang="en-US" altLang="zh-CN" sz="2000" dirty="0"/>
              <a:t>"</a:t>
            </a:r>
            <a:r>
              <a:rPr lang="en-US" sz="2000" dirty="0"/>
              <a:t>John"</a:t>
            </a:r>
            <a:r>
              <a:rPr lang="zh-CN" altLang="en-US" sz="2000" b="0" dirty="0"/>
              <a:t>纵向表示成</a:t>
            </a:r>
            <a:r>
              <a:rPr lang="en-US" altLang="zh-CN" sz="2000" dirty="0"/>
              <a:t>[1,1]</a:t>
            </a:r>
            <a:r>
              <a:rPr lang="zh-CN" altLang="en-US" sz="2000" b="0" dirty="0"/>
              <a:t>。</a:t>
            </a:r>
            <a:endParaRPr lang="en-US" altLang="zh-CN" sz="2000" b="0" dirty="0"/>
          </a:p>
          <a:p>
            <a:r>
              <a:rPr lang="zh-CN" altLang="en-US" sz="2000" b="0" dirty="0"/>
              <a:t>其具体实现可以采用</a:t>
            </a:r>
            <a:r>
              <a:rPr lang="en-US" sz="2000" dirty="0" err="1"/>
              <a:t>sklearn</a:t>
            </a:r>
            <a:r>
              <a:rPr lang="zh-CN" altLang="en-US" sz="2000" b="0" dirty="0"/>
              <a:t>中的</a:t>
            </a:r>
            <a:r>
              <a:rPr lang="en-US" sz="2000" dirty="0" err="1"/>
              <a:t>CountVectorizer</a:t>
            </a:r>
            <a:r>
              <a:rPr lang="en-US" sz="2000" b="0" dirty="0"/>
              <a:t>。</a:t>
            </a:r>
            <a:endParaRPr lang="en-US" sz="1800" dirty="0"/>
          </a:p>
        </p:txBody>
      </p:sp>
      <p:sp>
        <p:nvSpPr>
          <p:cNvPr id="4" name="Slide Number Placeholder 3">
            <a:extLst>
              <a:ext uri="{FF2B5EF4-FFF2-40B4-BE49-F238E27FC236}">
                <a16:creationId xmlns:a16="http://schemas.microsoft.com/office/drawing/2014/main" id="{FC7FB750-D54C-884D-B795-4E87177F8D3C}"/>
              </a:ext>
            </a:extLst>
          </p:cNvPr>
          <p:cNvSpPr>
            <a:spLocks noGrp="1"/>
          </p:cNvSpPr>
          <p:nvPr>
            <p:ph type="sldNum" sz="quarter" idx="12"/>
          </p:nvPr>
        </p:nvSpPr>
        <p:spPr/>
        <p:txBody>
          <a:bodyPr/>
          <a:lstStyle/>
          <a:p>
            <a:fld id="{66E0AC87-F9B6-4F7A-AB3A-6863E2A5800B}" type="slidenum">
              <a:rPr lang="zh-CN" altLang="en-US" smtClean="0"/>
              <a:pPr/>
              <a:t>18</a:t>
            </a:fld>
            <a:endParaRPr lang="zh-CN" altLang="en-US"/>
          </a:p>
        </p:txBody>
      </p:sp>
      <p:sp>
        <p:nvSpPr>
          <p:cNvPr id="5" name="Rectangle 4">
            <a:extLst>
              <a:ext uri="{FF2B5EF4-FFF2-40B4-BE49-F238E27FC236}">
                <a16:creationId xmlns:a16="http://schemas.microsoft.com/office/drawing/2014/main" id="{A9102150-7540-E049-AF88-1B1B45512B53}"/>
              </a:ext>
            </a:extLst>
          </p:cNvPr>
          <p:cNvSpPr/>
          <p:nvPr/>
        </p:nvSpPr>
        <p:spPr>
          <a:xfrm>
            <a:off x="2047875" y="1590050"/>
            <a:ext cx="6981825" cy="1163908"/>
          </a:xfrm>
          <a:prstGeom prst="rect">
            <a:avLst/>
          </a:prstGeom>
        </p:spPr>
        <p:txBody>
          <a:bodyPr wrap="square">
            <a:spAutoFit/>
          </a:bodyPr>
          <a:lstStyle/>
          <a:p>
            <a:pPr>
              <a:lnSpc>
                <a:spcPct val="150000"/>
              </a:lnSpc>
            </a:pPr>
            <a:r>
              <a:rPr lang="en-US" sz="1600" dirty="0">
                <a:solidFill>
                  <a:schemeClr val="tx2"/>
                </a:solidFill>
              </a:rPr>
              <a:t>John likes to watch movies. Mary likes too. --&gt;&gt; [1, 2, 1, 1, 1, 0, 0, 0, 1, 1] John also likes to watch football games.       --&gt;&gt; [1, 1, 1, 1, 0, 1, 1, 1, 0, 0]</a:t>
            </a:r>
          </a:p>
          <a:p>
            <a:pPr>
              <a:lnSpc>
                <a:spcPct val="150000"/>
              </a:lnSpc>
            </a:pPr>
            <a:r>
              <a:rPr lang="en-US" sz="1600" dirty="0">
                <a:solidFill>
                  <a:schemeClr val="tx2"/>
                </a:solidFill>
              </a:rPr>
              <a:t>[John, likes, to watch, movies, also, football, games, Mary, too]</a:t>
            </a:r>
          </a:p>
        </p:txBody>
      </p:sp>
      <p:sp>
        <p:nvSpPr>
          <p:cNvPr id="6" name="Rectangle 5">
            <a:extLst>
              <a:ext uri="{FF2B5EF4-FFF2-40B4-BE49-F238E27FC236}">
                <a16:creationId xmlns:a16="http://schemas.microsoft.com/office/drawing/2014/main" id="{8241F668-46BC-B842-8460-2F90FEC1EDDD}"/>
              </a:ext>
            </a:extLst>
          </p:cNvPr>
          <p:cNvSpPr/>
          <p:nvPr/>
        </p:nvSpPr>
        <p:spPr>
          <a:xfrm>
            <a:off x="2047875" y="4343606"/>
            <a:ext cx="7567613" cy="1533240"/>
          </a:xfrm>
          <a:prstGeom prst="rect">
            <a:avLst/>
          </a:prstGeom>
        </p:spPr>
        <p:txBody>
          <a:bodyPr wrap="square">
            <a:spAutoFit/>
          </a:bodyPr>
          <a:lstStyle/>
          <a:p>
            <a:pPr>
              <a:lnSpc>
                <a:spcPct val="150000"/>
              </a:lnSpc>
            </a:pPr>
            <a:r>
              <a:rPr lang="en-US" sz="1600" dirty="0" err="1">
                <a:solidFill>
                  <a:schemeClr val="tx2"/>
                </a:solidFill>
              </a:rPr>
              <a:t>count_vect</a:t>
            </a:r>
            <a:r>
              <a:rPr lang="en-US" sz="1600" dirty="0">
                <a:solidFill>
                  <a:schemeClr val="tx2"/>
                </a:solidFill>
              </a:rPr>
              <a:t> = </a:t>
            </a:r>
            <a:r>
              <a:rPr lang="en-US" sz="1600" dirty="0" err="1">
                <a:solidFill>
                  <a:schemeClr val="tx2"/>
                </a:solidFill>
              </a:rPr>
              <a:t>CountVectorizer</a:t>
            </a:r>
            <a:r>
              <a:rPr lang="en-US" sz="1600" dirty="0">
                <a:solidFill>
                  <a:schemeClr val="tx2"/>
                </a:solidFill>
              </a:rPr>
              <a:t>(analyzer='word’)</a:t>
            </a:r>
          </a:p>
          <a:p>
            <a:pPr>
              <a:lnSpc>
                <a:spcPct val="150000"/>
              </a:lnSpc>
            </a:pPr>
            <a:r>
              <a:rPr lang="en-US" sz="1600" dirty="0" err="1">
                <a:solidFill>
                  <a:schemeClr val="tx2"/>
                </a:solidFill>
              </a:rPr>
              <a:t>count_vect.fit</a:t>
            </a:r>
            <a:r>
              <a:rPr lang="en-US" sz="1600" dirty="0">
                <a:solidFill>
                  <a:schemeClr val="tx2"/>
                </a:solidFill>
              </a:rPr>
              <a:t>(</a:t>
            </a:r>
            <a:r>
              <a:rPr lang="en-US" sz="1600" dirty="0" err="1">
                <a:solidFill>
                  <a:schemeClr val="tx2"/>
                </a:solidFill>
              </a:rPr>
              <a:t>trainDF</a:t>
            </a:r>
            <a:r>
              <a:rPr lang="en-US" sz="1600" dirty="0">
                <a:solidFill>
                  <a:schemeClr val="tx2"/>
                </a:solidFill>
              </a:rPr>
              <a:t>['text']) #</a:t>
            </a:r>
            <a:r>
              <a:rPr lang="zh-CN" altLang="en-US" sz="1600" dirty="0">
                <a:solidFill>
                  <a:schemeClr val="tx2"/>
                </a:solidFill>
              </a:rPr>
              <a:t>假定已经读进来了</a:t>
            </a:r>
            <a:r>
              <a:rPr lang="en-US" sz="1600" dirty="0" err="1">
                <a:solidFill>
                  <a:schemeClr val="tx2"/>
                </a:solidFill>
              </a:rPr>
              <a:t>DataFrame</a:t>
            </a:r>
            <a:r>
              <a:rPr lang="en-US" sz="1600" dirty="0">
                <a:solidFill>
                  <a:schemeClr val="tx2"/>
                </a:solidFill>
              </a:rPr>
              <a:t>，'text'</a:t>
            </a:r>
            <a:r>
              <a:rPr lang="zh-CN" altLang="en-US" sz="1600" dirty="0">
                <a:solidFill>
                  <a:schemeClr val="tx2"/>
                </a:solidFill>
              </a:rPr>
              <a:t>列为文本列， </a:t>
            </a:r>
            <a:r>
              <a:rPr lang="en-US" altLang="zh-CN" sz="1600" dirty="0">
                <a:solidFill>
                  <a:schemeClr val="tx2"/>
                </a:solidFill>
              </a:rPr>
              <a:t>#</a:t>
            </a:r>
            <a:r>
              <a:rPr lang="zh-CN" altLang="en-US" sz="1600" dirty="0">
                <a:solidFill>
                  <a:schemeClr val="tx2"/>
                </a:solidFill>
              </a:rPr>
              <a:t>每行为一条文本。此句代码基于所有语料库生成单词的词典。 </a:t>
            </a:r>
            <a:endParaRPr lang="en-US" altLang="zh-CN" sz="1600" dirty="0">
              <a:solidFill>
                <a:schemeClr val="tx2"/>
              </a:solidFill>
            </a:endParaRPr>
          </a:p>
          <a:p>
            <a:pPr>
              <a:lnSpc>
                <a:spcPct val="150000"/>
              </a:lnSpc>
            </a:pPr>
            <a:r>
              <a:rPr lang="en-US" sz="1600" dirty="0" err="1">
                <a:solidFill>
                  <a:schemeClr val="tx2"/>
                </a:solidFill>
              </a:rPr>
              <a:t>xtrain_count</a:t>
            </a:r>
            <a:r>
              <a:rPr lang="en-US" sz="1600" dirty="0">
                <a:solidFill>
                  <a:schemeClr val="tx2"/>
                </a:solidFill>
              </a:rPr>
              <a:t> = </a:t>
            </a:r>
            <a:r>
              <a:rPr lang="en-US" sz="1600" dirty="0" err="1">
                <a:solidFill>
                  <a:schemeClr val="tx2"/>
                </a:solidFill>
              </a:rPr>
              <a:t>count_vect.transform</a:t>
            </a:r>
            <a:r>
              <a:rPr lang="en-US" sz="1600" dirty="0">
                <a:solidFill>
                  <a:schemeClr val="tx2"/>
                </a:solidFill>
              </a:rPr>
              <a:t>(</a:t>
            </a:r>
            <a:r>
              <a:rPr lang="en-US" sz="1600" dirty="0" err="1">
                <a:solidFill>
                  <a:schemeClr val="tx2"/>
                </a:solidFill>
              </a:rPr>
              <a:t>train_x</a:t>
            </a:r>
            <a:r>
              <a:rPr lang="en-US" sz="1600" dirty="0">
                <a:solidFill>
                  <a:schemeClr val="tx2"/>
                </a:solidFill>
              </a:rPr>
              <a:t>)</a:t>
            </a:r>
          </a:p>
        </p:txBody>
      </p:sp>
    </p:spTree>
    <p:extLst>
      <p:ext uri="{BB962C8B-B14F-4D97-AF65-F5344CB8AC3E}">
        <p14:creationId xmlns:p14="http://schemas.microsoft.com/office/powerpoint/2010/main" val="3262153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D519-51EA-E647-9A65-D97A3BB71914}"/>
              </a:ext>
            </a:extLst>
          </p:cNvPr>
          <p:cNvSpPr>
            <a:spLocks noGrp="1"/>
          </p:cNvSpPr>
          <p:nvPr>
            <p:ph type="title"/>
          </p:nvPr>
        </p:nvSpPr>
        <p:spPr/>
        <p:txBody>
          <a:bodyPr/>
          <a:lstStyle/>
          <a:p>
            <a:r>
              <a:rPr lang="en-US" dirty="0" err="1"/>
              <a:t>二元</a:t>
            </a:r>
            <a:r>
              <a:rPr lang="en-US" altLang="zh-CN" dirty="0"/>
              <a:t>/N</a:t>
            </a:r>
            <a:r>
              <a:rPr lang="zh-CN" altLang="en-US" dirty="0"/>
              <a:t>元模型（</a:t>
            </a:r>
            <a:r>
              <a:rPr lang="en-US" dirty="0"/>
              <a:t>Bi-gram</a:t>
            </a:r>
            <a:r>
              <a:rPr lang="zh-CN" altLang="en-US" dirty="0"/>
              <a:t>和</a:t>
            </a:r>
            <a:r>
              <a:rPr lang="en-US" dirty="0"/>
              <a:t>N-gram</a:t>
            </a:r>
            <a:r>
              <a:rPr lang="zh-CN" altLang="en-US" dirty="0"/>
              <a:t>）</a:t>
            </a:r>
            <a:endParaRPr lang="en-US" dirty="0"/>
          </a:p>
        </p:txBody>
      </p:sp>
      <p:sp>
        <p:nvSpPr>
          <p:cNvPr id="3" name="Content Placeholder 2">
            <a:extLst>
              <a:ext uri="{FF2B5EF4-FFF2-40B4-BE49-F238E27FC236}">
                <a16:creationId xmlns:a16="http://schemas.microsoft.com/office/drawing/2014/main" id="{1A3D29C0-7B6D-4D4B-86AD-C31022372AE8}"/>
              </a:ext>
            </a:extLst>
          </p:cNvPr>
          <p:cNvSpPr>
            <a:spLocks noGrp="1"/>
          </p:cNvSpPr>
          <p:nvPr>
            <p:ph idx="1"/>
          </p:nvPr>
        </p:nvSpPr>
        <p:spPr/>
        <p:txBody>
          <a:bodyPr>
            <a:normAutofit/>
          </a:bodyPr>
          <a:lstStyle/>
          <a:p>
            <a:r>
              <a:rPr lang="zh-CN" altLang="en-US" sz="2000" b="0" dirty="0"/>
              <a:t>与词袋模型原理类似，</a:t>
            </a:r>
            <a:r>
              <a:rPr lang="en-US" sz="2000" b="0" dirty="0"/>
              <a:t>Bi-gram</a:t>
            </a:r>
            <a:r>
              <a:rPr lang="zh-CN" altLang="en-US" sz="2000" b="0" dirty="0"/>
              <a:t>将相邻两个单词编上索引，</a:t>
            </a:r>
            <a:r>
              <a:rPr lang="en-US" sz="2000" b="0" dirty="0"/>
              <a:t>N-gram</a:t>
            </a:r>
            <a:r>
              <a:rPr lang="zh-CN" altLang="en-US" sz="2000" b="0" dirty="0"/>
              <a:t>将相邻</a:t>
            </a:r>
            <a:r>
              <a:rPr lang="en-US" sz="2000" b="0" dirty="0"/>
              <a:t>N</a:t>
            </a:r>
            <a:r>
              <a:rPr lang="zh-CN" altLang="en-US" sz="2000" b="0" dirty="0"/>
              <a:t>个单词编上索引。</a:t>
            </a:r>
            <a:endParaRPr lang="en-US" altLang="zh-CN" sz="2000" b="0" dirty="0"/>
          </a:p>
          <a:p>
            <a:r>
              <a:rPr lang="zh-CN" altLang="en-US" sz="2000" b="0" dirty="0"/>
              <a:t>为 </a:t>
            </a:r>
            <a:r>
              <a:rPr lang="en-US" sz="2000" b="0" dirty="0"/>
              <a:t>Bi-gram</a:t>
            </a:r>
            <a:r>
              <a:rPr lang="zh-CN" altLang="en-US" sz="2000" b="0" dirty="0"/>
              <a:t>建立索引：</a:t>
            </a:r>
            <a:endParaRPr lang="en-US" altLang="zh-CN" sz="2000" b="0" dirty="0"/>
          </a:p>
          <a:p>
            <a:endParaRPr lang="en-US" sz="2000" b="0" dirty="0"/>
          </a:p>
          <a:p>
            <a:endParaRPr lang="en-US" sz="2000" b="0" dirty="0"/>
          </a:p>
          <a:p>
            <a:endParaRPr lang="en-US" sz="2000" b="0" dirty="0"/>
          </a:p>
          <a:p>
            <a:r>
              <a:rPr lang="zh-CN" altLang="en-US" sz="2000" b="0" dirty="0"/>
              <a:t>这样，原来的两句话就可以表示为：</a:t>
            </a:r>
            <a:endParaRPr lang="en-US" altLang="zh-CN" sz="2000" b="0" dirty="0"/>
          </a:p>
          <a:p>
            <a:endParaRPr lang="en-US" sz="2000" b="0" dirty="0"/>
          </a:p>
          <a:p>
            <a:endParaRPr lang="en-US" sz="2000" b="0" dirty="0"/>
          </a:p>
          <a:p>
            <a:r>
              <a:rPr lang="zh-CN" altLang="en-US" sz="2000" b="0" dirty="0"/>
              <a:t>这种做法的优点是考虑了词的顺序，但是缺点也很明显，就是造成了词向量的急剧膨胀。</a:t>
            </a:r>
            <a:endParaRPr lang="en-US" sz="1600" b="0" dirty="0"/>
          </a:p>
          <a:p>
            <a:endParaRPr lang="en-US" sz="2000" dirty="0"/>
          </a:p>
        </p:txBody>
      </p:sp>
      <p:sp>
        <p:nvSpPr>
          <p:cNvPr id="4" name="Slide Number Placeholder 3">
            <a:extLst>
              <a:ext uri="{FF2B5EF4-FFF2-40B4-BE49-F238E27FC236}">
                <a16:creationId xmlns:a16="http://schemas.microsoft.com/office/drawing/2014/main" id="{A912B635-A8E5-0543-81AA-D26BA4D098A2}"/>
              </a:ext>
            </a:extLst>
          </p:cNvPr>
          <p:cNvSpPr>
            <a:spLocks noGrp="1"/>
          </p:cNvSpPr>
          <p:nvPr>
            <p:ph type="sldNum" sz="quarter" idx="12"/>
          </p:nvPr>
        </p:nvSpPr>
        <p:spPr/>
        <p:txBody>
          <a:bodyPr/>
          <a:lstStyle/>
          <a:p>
            <a:fld id="{66E0AC87-F9B6-4F7A-AB3A-6863E2A5800B}" type="slidenum">
              <a:rPr lang="zh-CN" altLang="en-US" smtClean="0"/>
              <a:pPr/>
              <a:t>19</a:t>
            </a:fld>
            <a:endParaRPr lang="zh-CN" altLang="en-US"/>
          </a:p>
        </p:txBody>
      </p:sp>
      <p:sp>
        <p:nvSpPr>
          <p:cNvPr id="5" name="Rectangle 4">
            <a:extLst>
              <a:ext uri="{FF2B5EF4-FFF2-40B4-BE49-F238E27FC236}">
                <a16:creationId xmlns:a16="http://schemas.microsoft.com/office/drawing/2014/main" id="{788FDC0C-0518-6C43-872B-BA933A528766}"/>
              </a:ext>
            </a:extLst>
          </p:cNvPr>
          <p:cNvSpPr/>
          <p:nvPr/>
        </p:nvSpPr>
        <p:spPr>
          <a:xfrm>
            <a:off x="2590800" y="2118689"/>
            <a:ext cx="6096000" cy="830997"/>
          </a:xfrm>
          <a:prstGeom prst="rect">
            <a:avLst/>
          </a:prstGeom>
        </p:spPr>
        <p:txBody>
          <a:bodyPr>
            <a:spAutoFit/>
          </a:bodyPr>
          <a:lstStyle/>
          <a:p>
            <a:r>
              <a:rPr lang="en-US" sz="1600" dirty="0">
                <a:solidFill>
                  <a:schemeClr val="tx2"/>
                </a:solidFill>
              </a:rPr>
              <a:t>{"John likes”: 1, "likes to”: 2, "to watch”: 3, "watch movies”: 4, "Mary likes”: 5, "likes too”: 6, "John also”: 7, "also likes”: 8, "watch football": 9, "football games": 10}</a:t>
            </a:r>
          </a:p>
        </p:txBody>
      </p:sp>
      <p:sp>
        <p:nvSpPr>
          <p:cNvPr id="6" name="Rectangle 5">
            <a:extLst>
              <a:ext uri="{FF2B5EF4-FFF2-40B4-BE49-F238E27FC236}">
                <a16:creationId xmlns:a16="http://schemas.microsoft.com/office/drawing/2014/main" id="{99CC3603-5599-354F-AEC6-4009D2C7582E}"/>
              </a:ext>
            </a:extLst>
          </p:cNvPr>
          <p:cNvSpPr/>
          <p:nvPr/>
        </p:nvSpPr>
        <p:spPr>
          <a:xfrm>
            <a:off x="2105025" y="3754800"/>
            <a:ext cx="7010400" cy="584775"/>
          </a:xfrm>
          <a:prstGeom prst="rect">
            <a:avLst/>
          </a:prstGeom>
        </p:spPr>
        <p:txBody>
          <a:bodyPr wrap="square">
            <a:spAutoFit/>
          </a:bodyPr>
          <a:lstStyle/>
          <a:p>
            <a:r>
              <a:rPr lang="en-US" sz="1600" dirty="0">
                <a:solidFill>
                  <a:schemeClr val="tx2"/>
                </a:solidFill>
              </a:rPr>
              <a:t>John likes to watch movies. Mary likes too. --&gt;&gt; [1, 1, 1, 1, 1, 1, 0, 0, 0, 0] John also likes to watch football games. --&gt;&gt; [0, 1, 1, 0, 0, 0, 1, 1, 1, 1]</a:t>
            </a:r>
          </a:p>
        </p:txBody>
      </p:sp>
    </p:spTree>
    <p:extLst>
      <p:ext uri="{BB962C8B-B14F-4D97-AF65-F5344CB8AC3E}">
        <p14:creationId xmlns:p14="http://schemas.microsoft.com/office/powerpoint/2010/main" val="403162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5357-4E62-AD41-E56D-523664A2CC3E}"/>
              </a:ext>
            </a:extLst>
          </p:cNvPr>
          <p:cNvSpPr>
            <a:spLocks noGrp="1"/>
          </p:cNvSpPr>
          <p:nvPr>
            <p:ph type="title"/>
          </p:nvPr>
        </p:nvSpPr>
        <p:spPr/>
        <p:txBody>
          <a:bodyPr/>
          <a:lstStyle/>
          <a:p>
            <a:r>
              <a:rPr lang="en-CN" dirty="0"/>
              <a:t>计算法学是什么</a:t>
            </a:r>
            <a:r>
              <a:rPr lang="zh-CN" altLang="en-US" dirty="0"/>
              <a:t>？</a:t>
            </a:r>
            <a:endParaRPr lang="en-CN" dirty="0"/>
          </a:p>
        </p:txBody>
      </p:sp>
      <p:sp>
        <p:nvSpPr>
          <p:cNvPr id="5" name="TextBox 4">
            <a:extLst>
              <a:ext uri="{FF2B5EF4-FFF2-40B4-BE49-F238E27FC236}">
                <a16:creationId xmlns:a16="http://schemas.microsoft.com/office/drawing/2014/main" id="{BB27AE4D-07A7-F4F8-3764-CDE95879BBC3}"/>
              </a:ext>
            </a:extLst>
          </p:cNvPr>
          <p:cNvSpPr txBox="1"/>
          <p:nvPr/>
        </p:nvSpPr>
        <p:spPr>
          <a:xfrm>
            <a:off x="1068858" y="5574611"/>
            <a:ext cx="10472352" cy="646331"/>
          </a:xfrm>
          <a:prstGeom prst="rect">
            <a:avLst/>
          </a:prstGeom>
          <a:noFill/>
        </p:spPr>
        <p:txBody>
          <a:bodyPr wrap="square">
            <a:spAutoFit/>
          </a:bodyPr>
          <a:lstStyle/>
          <a:p>
            <a:r>
              <a:rPr lang="en-US" b="0" i="0" dirty="0" err="1">
                <a:solidFill>
                  <a:srgbClr val="1A1A1A"/>
                </a:solidFill>
                <a:effectLst/>
                <a:latin typeface="proxima-nova"/>
              </a:rPr>
              <a:t>Genesereth</a:t>
            </a:r>
            <a:r>
              <a:rPr lang="en-US" b="0" i="0" dirty="0">
                <a:solidFill>
                  <a:srgbClr val="1A1A1A"/>
                </a:solidFill>
                <a:effectLst/>
                <a:latin typeface="proxima-nova"/>
              </a:rPr>
              <a:t>, Michael R.: “What Is Computational Law?”, </a:t>
            </a:r>
            <a:r>
              <a:rPr lang="en-US" b="0" i="1" dirty="0" err="1">
                <a:solidFill>
                  <a:srgbClr val="1A1A1A"/>
                </a:solidFill>
                <a:effectLst/>
                <a:latin typeface="proxima-nova"/>
              </a:rPr>
              <a:t>Complaw</a:t>
            </a:r>
            <a:r>
              <a:rPr lang="en-US" b="0" i="1" dirty="0">
                <a:solidFill>
                  <a:srgbClr val="1A1A1A"/>
                </a:solidFill>
                <a:effectLst/>
                <a:latin typeface="proxima-nova"/>
              </a:rPr>
              <a:t> Corner</a:t>
            </a:r>
            <a:r>
              <a:rPr lang="en-US" b="0" i="0" dirty="0">
                <a:solidFill>
                  <a:srgbClr val="1A1A1A"/>
                </a:solidFill>
                <a:effectLst/>
                <a:latin typeface="proxima-nova"/>
              </a:rPr>
              <a:t>, Codex: The Stanford Center for Legal Informatics, 2021, https://</a:t>
            </a:r>
            <a:r>
              <a:rPr lang="en-US" b="0" i="0" dirty="0" err="1">
                <a:solidFill>
                  <a:srgbClr val="1A1A1A"/>
                </a:solidFill>
                <a:effectLst/>
                <a:latin typeface="proxima-nova"/>
              </a:rPr>
              <a:t>law.stanford.edu</a:t>
            </a:r>
            <a:r>
              <a:rPr lang="en-US" b="0" i="0" dirty="0">
                <a:solidFill>
                  <a:srgbClr val="1A1A1A"/>
                </a:solidFill>
                <a:effectLst/>
                <a:latin typeface="proxima-nova"/>
              </a:rPr>
              <a:t>/2021/03/10/what-is-computational-law/.</a:t>
            </a:r>
            <a:endParaRPr lang="en-CN" dirty="0"/>
          </a:p>
        </p:txBody>
      </p:sp>
      <p:sp>
        <p:nvSpPr>
          <p:cNvPr id="7" name="TextBox 6">
            <a:extLst>
              <a:ext uri="{FF2B5EF4-FFF2-40B4-BE49-F238E27FC236}">
                <a16:creationId xmlns:a16="http://schemas.microsoft.com/office/drawing/2014/main" id="{13E66DA4-7D39-7CA3-391A-E51EBD077A95}"/>
              </a:ext>
            </a:extLst>
          </p:cNvPr>
          <p:cNvSpPr txBox="1"/>
          <p:nvPr/>
        </p:nvSpPr>
        <p:spPr>
          <a:xfrm>
            <a:off x="772297" y="1002611"/>
            <a:ext cx="10890179" cy="4196213"/>
          </a:xfrm>
          <a:prstGeom prst="rect">
            <a:avLst/>
          </a:prstGeom>
          <a:noFill/>
        </p:spPr>
        <p:txBody>
          <a:bodyPr wrap="square">
            <a:spAutoFit/>
          </a:bodyPr>
          <a:lstStyle/>
          <a:p>
            <a:pPr>
              <a:lnSpc>
                <a:spcPct val="150000"/>
              </a:lnSpc>
            </a:pPr>
            <a:r>
              <a:rPr lang="zh-CN" altLang="en-US" sz="2000" b="0" i="0" dirty="0">
                <a:solidFill>
                  <a:schemeClr val="tx2"/>
                </a:solidFill>
                <a:effectLst/>
                <a:latin typeface="Microsoft YaHei" panose="020B0503020204020204" pitchFamily="34" charset="-122"/>
                <a:ea typeface="Microsoft YaHei" panose="020B0503020204020204" pitchFamily="34" charset="-122"/>
              </a:rPr>
              <a:t>计算法学是法律信息学的一个分支，主要关注法律推理的自动化。</a:t>
            </a:r>
            <a:r>
              <a:rPr lang="en-US" altLang="zh-CN" sz="2000" b="0" i="0" dirty="0">
                <a:solidFill>
                  <a:schemeClr val="tx2"/>
                </a:solidFill>
                <a:effectLst/>
                <a:latin typeface="Microsoft YaHei" panose="020B0503020204020204" pitchFamily="34" charset="-122"/>
                <a:ea typeface="Microsoft YaHei" panose="020B0503020204020204" pitchFamily="34" charset="-122"/>
              </a:rPr>
              <a:t>[1] </a:t>
            </a:r>
          </a:p>
          <a:p>
            <a:pPr>
              <a:lnSpc>
                <a:spcPct val="150000"/>
              </a:lnSpc>
            </a:pPr>
            <a:r>
              <a:rPr lang="zh-CN" altLang="en-US" sz="2000" b="0" i="0" dirty="0">
                <a:solidFill>
                  <a:schemeClr val="tx2"/>
                </a:solidFill>
                <a:effectLst/>
                <a:latin typeface="Microsoft YaHei" panose="020B0503020204020204" pitchFamily="34" charset="-122"/>
                <a:ea typeface="Microsoft YaHei" panose="020B0503020204020204" pitchFamily="34" charset="-122"/>
              </a:rPr>
              <a:t>计算法学系统与其他法律技术的区别在于它们的自主性，即在没有人类法律专家的额外输入的情况下回答法律问题的能力。</a:t>
            </a:r>
            <a:endParaRPr lang="en-US" altLang="zh-CN" sz="2000" b="0" i="0" dirty="0">
              <a:solidFill>
                <a:schemeClr val="tx2"/>
              </a:solidFill>
              <a:effectLst/>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tx2"/>
                </a:solidFill>
                <a:latin typeface="Microsoft YaHei" panose="020B0503020204020204" pitchFamily="34" charset="-122"/>
                <a:ea typeface="Microsoft YaHei" panose="020B0503020204020204" pitchFamily="34" charset="-122"/>
              </a:rPr>
              <a:t>虽然计算法律有许多可能的应用，但该领域今天的主要工作重点是合规管理，即开发和部署能够评估、促进或强制执行规则和法规的计算机系统。</a:t>
            </a:r>
            <a:endParaRPr lang="en-US" altLang="zh-CN" sz="2000" dirty="0">
              <a:solidFill>
                <a:schemeClr val="tx2"/>
              </a:solidFill>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tx2"/>
                </a:solidFill>
                <a:latin typeface="Microsoft YaHei" panose="020B0503020204020204" pitchFamily="34" charset="-122"/>
                <a:ea typeface="Microsoft YaHei" panose="020B0503020204020204" pitchFamily="34" charset="-122"/>
              </a:rPr>
              <a:t>在法律的很多领域存在类似应用，如：隐私和安全事项、知识产权管理、评估计划与建筑法规的合规性。</a:t>
            </a:r>
            <a:endParaRPr lang="en-US" altLang="zh-CN" sz="2000" dirty="0">
              <a:solidFill>
                <a:schemeClr val="tx2"/>
              </a:solidFill>
              <a:latin typeface="Microsoft YaHei" panose="020B0503020204020204" pitchFamily="34" charset="-122"/>
              <a:ea typeface="Microsoft YaHei" panose="020B0503020204020204" pitchFamily="34" charset="-122"/>
            </a:endParaRPr>
          </a:p>
          <a:p>
            <a:pPr>
              <a:lnSpc>
                <a:spcPct val="150000"/>
              </a:lnSpc>
            </a:pPr>
            <a:r>
              <a:rPr lang="zh-CN" altLang="en-US" sz="2000" b="0" i="0" dirty="0">
                <a:solidFill>
                  <a:schemeClr val="tx2"/>
                </a:solidFill>
                <a:effectLst/>
                <a:latin typeface="Microsoft YaHei" panose="020B0503020204020204" pitchFamily="34" charset="-122"/>
                <a:ea typeface="Microsoft YaHei" panose="020B0503020204020204" pitchFamily="34" charset="-122"/>
              </a:rPr>
              <a:t>还有一些</a:t>
            </a:r>
            <a:r>
              <a:rPr lang="zh-CN" altLang="en-US" sz="2000" dirty="0">
                <a:solidFill>
                  <a:schemeClr val="tx2"/>
                </a:solidFill>
                <a:latin typeface="Microsoft YaHei" panose="020B0503020204020204" pitchFamily="34" charset="-122"/>
                <a:ea typeface="Microsoft YaHei" panose="020B0503020204020204" pitchFamily="34" charset="-122"/>
              </a:rPr>
              <a:t>不涉及政府法律的应用，这些规定可能是合同的条款（例如交货时间表、保险契约、房地产交易、财务协议），一网通办（中国政府）？</a:t>
            </a:r>
            <a:endParaRPr lang="en-CN" sz="20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59194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02FB-DBCE-4D42-AE51-589407A88134}"/>
              </a:ext>
            </a:extLst>
          </p:cNvPr>
          <p:cNvSpPr>
            <a:spLocks noGrp="1"/>
          </p:cNvSpPr>
          <p:nvPr>
            <p:ph type="title"/>
          </p:nvPr>
        </p:nvSpPr>
        <p:spPr/>
        <p:txBody>
          <a:bodyPr/>
          <a:lstStyle/>
          <a:p>
            <a:r>
              <a:rPr lang="en-US" dirty="0"/>
              <a:t>TF-IDF</a:t>
            </a:r>
          </a:p>
        </p:txBody>
      </p:sp>
      <p:sp>
        <p:nvSpPr>
          <p:cNvPr id="3" name="Content Placeholder 2">
            <a:extLst>
              <a:ext uri="{FF2B5EF4-FFF2-40B4-BE49-F238E27FC236}">
                <a16:creationId xmlns:a16="http://schemas.microsoft.com/office/drawing/2014/main" id="{C1F8DBB2-FE28-924B-8E4B-EE679795DA6D}"/>
              </a:ext>
            </a:extLst>
          </p:cNvPr>
          <p:cNvSpPr>
            <a:spLocks noGrp="1"/>
          </p:cNvSpPr>
          <p:nvPr>
            <p:ph idx="1"/>
          </p:nvPr>
        </p:nvSpPr>
        <p:spPr/>
        <p:txBody>
          <a:bodyPr>
            <a:normAutofit/>
          </a:bodyPr>
          <a:lstStyle/>
          <a:p>
            <a:r>
              <a:rPr lang="zh-CN" altLang="en-US" sz="2000" b="0" dirty="0"/>
              <a:t>上面的词袋模型和</a:t>
            </a:r>
            <a:r>
              <a:rPr lang="en-US" sz="2000" b="0" dirty="0" err="1"/>
              <a:t>Bi-gram、N-gram</a:t>
            </a:r>
            <a:r>
              <a:rPr lang="zh-CN" altLang="en-US" sz="2000" b="0" dirty="0"/>
              <a:t>模型是基于计数得到的，而</a:t>
            </a:r>
            <a:r>
              <a:rPr lang="en-US" sz="2000" b="0" dirty="0"/>
              <a:t>TF-IDF</a:t>
            </a:r>
            <a:r>
              <a:rPr lang="zh-CN" altLang="en-US" sz="2000" b="0" dirty="0"/>
              <a:t>则是基于频率统计得到的。</a:t>
            </a:r>
            <a:r>
              <a:rPr lang="en-US" sz="2000" b="0" dirty="0"/>
              <a:t>TF-IDF</a:t>
            </a:r>
            <a:r>
              <a:rPr lang="zh-CN" altLang="en-US" sz="2000" b="0" dirty="0"/>
              <a:t>的分数代表了词语在当前文档和整个语料库中的相对重要性。</a:t>
            </a:r>
            <a:r>
              <a:rPr lang="en-US" sz="2000" b="0" dirty="0"/>
              <a:t>TF-IDF </a:t>
            </a:r>
            <a:r>
              <a:rPr lang="zh-CN" altLang="en-US" sz="2000" b="0" dirty="0"/>
              <a:t>分数由两部分组成：第一部分是</a:t>
            </a:r>
            <a:r>
              <a:rPr lang="zh-CN" altLang="en-US" sz="2000" dirty="0"/>
              <a:t>词语频率</a:t>
            </a:r>
            <a:r>
              <a:rPr lang="zh-CN" altLang="en-US" sz="2000" b="0" dirty="0"/>
              <a:t>（</a:t>
            </a:r>
            <a:r>
              <a:rPr lang="en-US" sz="2000" b="0" dirty="0"/>
              <a:t>Term Frequency），</a:t>
            </a:r>
            <a:r>
              <a:rPr lang="zh-CN" altLang="en-US" sz="2000" b="0" dirty="0"/>
              <a:t>第二部分是</a:t>
            </a:r>
            <a:r>
              <a:rPr lang="zh-CN" altLang="en-US" sz="2000" dirty="0"/>
              <a:t>逆文档频率</a:t>
            </a:r>
            <a:r>
              <a:rPr lang="zh-CN" altLang="en-US" sz="2000" b="0" dirty="0"/>
              <a:t>（</a:t>
            </a:r>
            <a:r>
              <a:rPr lang="en-US" sz="2000" b="0" dirty="0"/>
              <a:t>Inverse Document Frequency）。</a:t>
            </a:r>
          </a:p>
          <a:p>
            <a:endParaRPr lang="en-US" altLang="zh-CN" sz="2000" b="0" dirty="0"/>
          </a:p>
          <a:p>
            <a:endParaRPr lang="en-US" altLang="zh-CN" sz="2000" b="0" dirty="0"/>
          </a:p>
          <a:p>
            <a:endParaRPr lang="en-US" altLang="zh-CN" sz="2000" b="0" dirty="0"/>
          </a:p>
          <a:p>
            <a:r>
              <a:rPr lang="en-US" sz="2000" b="0" dirty="0"/>
              <a:t>TF </a:t>
            </a:r>
            <a:r>
              <a:rPr lang="zh-CN" altLang="en-US" sz="2000" b="0" dirty="0"/>
              <a:t>判断的是该字</a:t>
            </a:r>
            <a:r>
              <a:rPr lang="en-US" altLang="zh-CN" sz="2000" b="0" dirty="0"/>
              <a:t>/</a:t>
            </a:r>
            <a:r>
              <a:rPr lang="zh-CN" altLang="en-US" sz="2000" b="0" dirty="0"/>
              <a:t>词语是否是当前文档的重要词语，但是如果只用词语出现频率来判断其是否重要可能会出现一个问题，就是有些通用词可能也会出现很多次，如：</a:t>
            </a:r>
            <a:r>
              <a:rPr lang="en-US" sz="2000" dirty="0" err="1"/>
              <a:t>a、the、at、in</a:t>
            </a:r>
            <a:r>
              <a:rPr lang="zh-CN" altLang="en-US" sz="2000" b="0" dirty="0"/>
              <a:t>等。当然我们对文本进行预处理的时候一般会去掉这些所谓的</a:t>
            </a:r>
            <a:r>
              <a:rPr lang="en-US" sz="2000" dirty="0" err="1"/>
              <a:t>stopwords</a:t>
            </a:r>
            <a:r>
              <a:rPr lang="en-US" sz="2000" b="0" dirty="0"/>
              <a:t>，</a:t>
            </a:r>
            <a:r>
              <a:rPr lang="zh-CN" altLang="en-US" sz="2000" b="0" dirty="0"/>
              <a:t>即停用词，但仍然会有很多通用词无法避免地出现在很多文档，而其实它们不是那么重要。</a:t>
            </a:r>
            <a:endParaRPr lang="en-US" altLang="zh-CN" sz="2000" b="0" dirty="0"/>
          </a:p>
          <a:p>
            <a:r>
              <a:rPr lang="zh-CN" altLang="en-US" sz="2000" b="0" dirty="0"/>
              <a:t>逆文档频率（</a:t>
            </a:r>
            <a:r>
              <a:rPr lang="en-US" sz="2000" b="0" dirty="0"/>
              <a:t>IDF）</a:t>
            </a:r>
            <a:r>
              <a:rPr lang="zh-CN" altLang="en-US" sz="2000" b="0" dirty="0"/>
              <a:t>用于判断是否在很多文档中都出现了此词语，即很多文档或所有文档中都出现的就是通用词。出现该词语的文档越多，</a:t>
            </a:r>
            <a:r>
              <a:rPr lang="en-US" sz="2000" b="0" dirty="0"/>
              <a:t>IDF</a:t>
            </a:r>
            <a:r>
              <a:rPr lang="zh-CN" altLang="en-US" sz="2000" b="0" dirty="0"/>
              <a:t>越小，其作用是抑制通用词的重要性。</a:t>
            </a:r>
            <a:endParaRPr lang="en-US" altLang="zh-CN" sz="2000" b="0" dirty="0"/>
          </a:p>
          <a:p>
            <a:endParaRPr lang="en-US" sz="2000" b="0" dirty="0"/>
          </a:p>
          <a:p>
            <a:endParaRPr lang="en-US" sz="2000" b="0" dirty="0"/>
          </a:p>
          <a:p>
            <a:endParaRPr lang="en-US" sz="2000" dirty="0"/>
          </a:p>
        </p:txBody>
      </p:sp>
      <p:sp>
        <p:nvSpPr>
          <p:cNvPr id="4" name="Slide Number Placeholder 3">
            <a:extLst>
              <a:ext uri="{FF2B5EF4-FFF2-40B4-BE49-F238E27FC236}">
                <a16:creationId xmlns:a16="http://schemas.microsoft.com/office/drawing/2014/main" id="{30EA86F2-2886-2546-92F8-6AD41FDB95D2}"/>
              </a:ext>
            </a:extLst>
          </p:cNvPr>
          <p:cNvSpPr>
            <a:spLocks noGrp="1"/>
          </p:cNvSpPr>
          <p:nvPr>
            <p:ph type="sldNum" sz="quarter" idx="12"/>
          </p:nvPr>
        </p:nvSpPr>
        <p:spPr/>
        <p:txBody>
          <a:bodyPr/>
          <a:lstStyle/>
          <a:p>
            <a:fld id="{66E0AC87-F9B6-4F7A-AB3A-6863E2A5800B}" type="slidenum">
              <a:rPr lang="zh-CN" altLang="en-US" smtClean="0"/>
              <a:pPr/>
              <a:t>20</a:t>
            </a:fld>
            <a:endParaRPr lang="zh-CN" altLang="en-US"/>
          </a:p>
        </p:txBody>
      </p:sp>
      <p:pic>
        <p:nvPicPr>
          <p:cNvPr id="6" name="Picture 5">
            <a:extLst>
              <a:ext uri="{FF2B5EF4-FFF2-40B4-BE49-F238E27FC236}">
                <a16:creationId xmlns:a16="http://schemas.microsoft.com/office/drawing/2014/main" id="{2CE018B4-5183-374F-96D3-C3251575777F}"/>
              </a:ext>
            </a:extLst>
          </p:cNvPr>
          <p:cNvPicPr>
            <a:picLocks noChangeAspect="1"/>
          </p:cNvPicPr>
          <p:nvPr/>
        </p:nvPicPr>
        <p:blipFill>
          <a:blip r:embed="rId2"/>
          <a:stretch>
            <a:fillRect/>
          </a:stretch>
        </p:blipFill>
        <p:spPr>
          <a:xfrm>
            <a:off x="3849687" y="2211387"/>
            <a:ext cx="4064000" cy="1549400"/>
          </a:xfrm>
          <a:prstGeom prst="rect">
            <a:avLst/>
          </a:prstGeom>
        </p:spPr>
      </p:pic>
    </p:spTree>
    <p:extLst>
      <p:ext uri="{BB962C8B-B14F-4D97-AF65-F5344CB8AC3E}">
        <p14:creationId xmlns:p14="http://schemas.microsoft.com/office/powerpoint/2010/main" val="2926178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E728-F048-EE42-86E2-BB408A420892}"/>
              </a:ext>
            </a:extLst>
          </p:cNvPr>
          <p:cNvSpPr>
            <a:spLocks noGrp="1"/>
          </p:cNvSpPr>
          <p:nvPr>
            <p:ph type="title"/>
          </p:nvPr>
        </p:nvSpPr>
        <p:spPr/>
        <p:txBody>
          <a:bodyPr/>
          <a:lstStyle/>
          <a:p>
            <a:r>
              <a:rPr lang="zh-CN" altLang="en-US" dirty="0"/>
              <a:t>例子</a:t>
            </a:r>
            <a:endParaRPr lang="en-US" dirty="0"/>
          </a:p>
        </p:txBody>
      </p:sp>
      <p:sp>
        <p:nvSpPr>
          <p:cNvPr id="3" name="Content Placeholder 2">
            <a:extLst>
              <a:ext uri="{FF2B5EF4-FFF2-40B4-BE49-F238E27FC236}">
                <a16:creationId xmlns:a16="http://schemas.microsoft.com/office/drawing/2014/main" id="{8802100A-CA7F-DD4C-8981-1BBEA570084F}"/>
              </a:ext>
            </a:extLst>
          </p:cNvPr>
          <p:cNvSpPr>
            <a:spLocks noGrp="1"/>
          </p:cNvSpPr>
          <p:nvPr>
            <p:ph idx="1"/>
          </p:nvPr>
        </p:nvSpPr>
        <p:spPr/>
        <p:txBody>
          <a:bodyPr>
            <a:normAutofit/>
          </a:bodyPr>
          <a:lstStyle/>
          <a:p>
            <a:r>
              <a:rPr lang="en-US" sz="2000" b="0" dirty="0"/>
              <a:t>TF-IDF</a:t>
            </a:r>
            <a:r>
              <a:rPr lang="zh-CN" altLang="en-US" sz="2000" b="0" dirty="0"/>
              <a:t>的主要思想是高频的词有可能不代表着很多的信息。换句话说，就是出现频率小的词在模型中有更高的权重。字词的重要性与它在同一文件中出现的次数成正比，但同时与其在语料库中出现的次数成反比。</a:t>
            </a:r>
            <a:endParaRPr lang="en-US" altLang="zh-CN" sz="2000" b="0" dirty="0"/>
          </a:p>
          <a:p>
            <a:r>
              <a:rPr lang="zh-CN" altLang="en-US" sz="2000" b="0" dirty="0"/>
              <a:t>以</a:t>
            </a:r>
            <a:r>
              <a:rPr lang="en-US" altLang="zh-CN" sz="2000" b="0" dirty="0"/>
              <a:t>《</a:t>
            </a:r>
            <a:r>
              <a:rPr lang="zh-CN" altLang="en-US" sz="2000" b="0" dirty="0"/>
              <a:t>中国的蜜蜂养殖</a:t>
            </a:r>
            <a:r>
              <a:rPr lang="en-US" altLang="zh-CN" sz="2000" b="0" dirty="0"/>
              <a:t>》</a:t>
            </a:r>
            <a:r>
              <a:rPr lang="zh-CN" altLang="en-US" sz="2000" b="0" dirty="0"/>
              <a:t>为例，假定该文长度为</a:t>
            </a:r>
            <a:r>
              <a:rPr lang="en-US" altLang="zh-CN" sz="2000" b="0" dirty="0"/>
              <a:t>1000</a:t>
            </a:r>
            <a:r>
              <a:rPr lang="zh-CN" altLang="en-US" sz="2000" b="0" dirty="0"/>
              <a:t>个词，</a:t>
            </a:r>
            <a:r>
              <a:rPr lang="en-US" altLang="zh-CN" sz="2000" b="0" dirty="0"/>
              <a:t>"</a:t>
            </a:r>
            <a:r>
              <a:rPr lang="zh-CN" altLang="en-US" sz="2000" b="0" dirty="0"/>
              <a:t>中国</a:t>
            </a:r>
            <a:r>
              <a:rPr lang="en-US" altLang="zh-CN" sz="2000" b="0" dirty="0"/>
              <a:t>"</a:t>
            </a:r>
            <a:r>
              <a:rPr lang="zh-CN" altLang="en-US" sz="2000" b="0" dirty="0"/>
              <a:t>、</a:t>
            </a:r>
            <a:r>
              <a:rPr lang="en-US" altLang="zh-CN" sz="2000" b="0" dirty="0"/>
              <a:t>"</a:t>
            </a:r>
            <a:r>
              <a:rPr lang="zh-CN" altLang="en-US" sz="2000" b="0" dirty="0"/>
              <a:t>蜜蜂</a:t>
            </a:r>
            <a:r>
              <a:rPr lang="en-US" altLang="zh-CN" sz="2000" b="0" dirty="0"/>
              <a:t>"</a:t>
            </a:r>
            <a:r>
              <a:rPr lang="zh-CN" altLang="en-US" sz="2000" b="0" dirty="0"/>
              <a:t>、</a:t>
            </a:r>
            <a:r>
              <a:rPr lang="en-US" altLang="zh-CN" sz="2000" b="0" dirty="0"/>
              <a:t>"</a:t>
            </a:r>
            <a:r>
              <a:rPr lang="zh-CN" altLang="en-US" sz="2000" b="0" dirty="0"/>
              <a:t>养殖</a:t>
            </a:r>
            <a:r>
              <a:rPr lang="en-US" altLang="zh-CN" sz="2000" b="0" dirty="0"/>
              <a:t>"</a:t>
            </a:r>
            <a:r>
              <a:rPr lang="zh-CN" altLang="en-US" sz="2000" b="0" dirty="0"/>
              <a:t>各出现</a:t>
            </a:r>
            <a:r>
              <a:rPr lang="en-US" altLang="zh-CN" sz="2000" b="0" dirty="0"/>
              <a:t>20</a:t>
            </a:r>
            <a:r>
              <a:rPr lang="zh-CN" altLang="en-US" sz="2000" b="0" dirty="0"/>
              <a:t>次，则这三个词的</a:t>
            </a:r>
            <a:r>
              <a:rPr lang="en-US" altLang="zh-CN" sz="2000" b="0" dirty="0"/>
              <a:t>"</a:t>
            </a:r>
            <a:r>
              <a:rPr lang="zh-CN" altLang="en-US" sz="2000" b="0" dirty="0"/>
              <a:t>词频</a:t>
            </a:r>
            <a:r>
              <a:rPr lang="en-US" altLang="zh-CN" sz="2000" b="0" dirty="0"/>
              <a:t>"</a:t>
            </a:r>
            <a:r>
              <a:rPr lang="zh-CN" altLang="en-US" sz="2000" b="0" dirty="0"/>
              <a:t>（</a:t>
            </a:r>
            <a:r>
              <a:rPr lang="en-US" sz="2000" b="0" dirty="0"/>
              <a:t>TF）</a:t>
            </a:r>
            <a:r>
              <a:rPr lang="zh-CN" altLang="en-US" sz="2000" b="0" dirty="0"/>
              <a:t>都为</a:t>
            </a:r>
            <a:r>
              <a:rPr lang="en-US" altLang="zh-CN" sz="2000" b="0" dirty="0"/>
              <a:t>0.02</a:t>
            </a:r>
            <a:r>
              <a:rPr lang="zh-CN" altLang="en-US" sz="2000" b="0" dirty="0"/>
              <a:t>。然后，搜索</a:t>
            </a:r>
            <a:r>
              <a:rPr lang="en-US" sz="2000" b="0" dirty="0"/>
              <a:t>Google</a:t>
            </a:r>
            <a:r>
              <a:rPr lang="zh-CN" altLang="en-US" sz="2000" b="0" dirty="0"/>
              <a:t>发现，包含</a:t>
            </a:r>
            <a:r>
              <a:rPr lang="en-US" altLang="zh-CN" sz="2000" b="0" dirty="0"/>
              <a:t>"</a:t>
            </a:r>
            <a:r>
              <a:rPr lang="zh-CN" altLang="en-US" sz="2000" b="0" dirty="0"/>
              <a:t>的</a:t>
            </a:r>
            <a:r>
              <a:rPr lang="en-US" altLang="zh-CN" sz="2000" b="0" dirty="0"/>
              <a:t>"</a:t>
            </a:r>
            <a:r>
              <a:rPr lang="zh-CN" altLang="en-US" sz="2000" b="0" dirty="0"/>
              <a:t>字的网页共有</a:t>
            </a:r>
            <a:r>
              <a:rPr lang="en-US" altLang="zh-CN" sz="2000" b="0" dirty="0"/>
              <a:t>250</a:t>
            </a:r>
            <a:r>
              <a:rPr lang="zh-CN" altLang="en-US" sz="2000" b="0" dirty="0"/>
              <a:t>亿张，假定这就是中文网页总数。包含</a:t>
            </a:r>
            <a:r>
              <a:rPr lang="en-US" altLang="zh-CN" sz="2000" b="0" dirty="0"/>
              <a:t>"</a:t>
            </a:r>
            <a:r>
              <a:rPr lang="zh-CN" altLang="en-US" sz="2000" b="0" dirty="0"/>
              <a:t>中国</a:t>
            </a:r>
            <a:r>
              <a:rPr lang="en-US" altLang="zh-CN" sz="2000" b="0" dirty="0"/>
              <a:t>"</a:t>
            </a:r>
            <a:r>
              <a:rPr lang="zh-CN" altLang="en-US" sz="2000" b="0" dirty="0"/>
              <a:t>的网页共有</a:t>
            </a:r>
            <a:r>
              <a:rPr lang="en-US" altLang="zh-CN" sz="2000" b="0" dirty="0"/>
              <a:t>62.3</a:t>
            </a:r>
            <a:r>
              <a:rPr lang="zh-CN" altLang="en-US" sz="2000" b="0" dirty="0"/>
              <a:t>亿张，包含</a:t>
            </a:r>
            <a:r>
              <a:rPr lang="en-US" altLang="zh-CN" sz="2000" b="0" dirty="0"/>
              <a:t>"</a:t>
            </a:r>
            <a:r>
              <a:rPr lang="zh-CN" altLang="en-US" sz="2000" b="0" dirty="0"/>
              <a:t>蜜蜂</a:t>
            </a:r>
            <a:r>
              <a:rPr lang="en-US" altLang="zh-CN" sz="2000" b="0" dirty="0"/>
              <a:t>"</a:t>
            </a:r>
            <a:r>
              <a:rPr lang="zh-CN" altLang="en-US" sz="2000" b="0" dirty="0"/>
              <a:t>的网页为</a:t>
            </a:r>
            <a:r>
              <a:rPr lang="en-US" altLang="zh-CN" sz="2000" b="0" dirty="0"/>
              <a:t>0.484</a:t>
            </a:r>
            <a:r>
              <a:rPr lang="zh-CN" altLang="en-US" sz="2000" b="0" dirty="0"/>
              <a:t>亿张，包含</a:t>
            </a:r>
            <a:r>
              <a:rPr lang="en-US" altLang="zh-CN" sz="2000" b="0" dirty="0"/>
              <a:t>"</a:t>
            </a:r>
            <a:r>
              <a:rPr lang="zh-CN" altLang="en-US" sz="2000" b="0" dirty="0"/>
              <a:t>养殖</a:t>
            </a:r>
            <a:r>
              <a:rPr lang="en-US" altLang="zh-CN" sz="2000" b="0" dirty="0"/>
              <a:t>"</a:t>
            </a:r>
            <a:r>
              <a:rPr lang="zh-CN" altLang="en-US" sz="2000" b="0" dirty="0"/>
              <a:t>的网页为</a:t>
            </a:r>
            <a:r>
              <a:rPr lang="en-US" altLang="zh-CN" sz="2000" b="0" dirty="0"/>
              <a:t>0.973</a:t>
            </a:r>
            <a:r>
              <a:rPr lang="zh-CN" altLang="en-US" sz="2000" b="0" dirty="0"/>
              <a:t>亿张。则它们的逆文档频率（</a:t>
            </a:r>
            <a:r>
              <a:rPr lang="en-US" sz="2000" b="0" dirty="0"/>
              <a:t>IDF）</a:t>
            </a:r>
            <a:r>
              <a:rPr lang="zh-CN" altLang="en-US" sz="2000" b="0" dirty="0"/>
              <a:t>和</a:t>
            </a:r>
            <a:r>
              <a:rPr lang="en-US" sz="2000" b="0" dirty="0"/>
              <a:t>TF-IDF</a:t>
            </a:r>
            <a:r>
              <a:rPr lang="zh-CN" altLang="en-US" sz="2000" b="0" dirty="0"/>
              <a:t>如下：</a:t>
            </a:r>
            <a:endParaRPr lang="en-US" altLang="zh-CN" sz="2000" b="0" dirty="0"/>
          </a:p>
          <a:p>
            <a:endParaRPr lang="en-US" altLang="zh-CN" sz="2000" b="0" dirty="0"/>
          </a:p>
          <a:p>
            <a:endParaRPr lang="en-US" altLang="zh-CN" sz="2000" b="0" dirty="0"/>
          </a:p>
          <a:p>
            <a:endParaRPr lang="en-US" altLang="zh-CN" sz="2000" b="0" dirty="0"/>
          </a:p>
          <a:p>
            <a:endParaRPr lang="en-US" altLang="zh-CN" sz="2000" b="0" dirty="0"/>
          </a:p>
          <a:p>
            <a:r>
              <a:rPr lang="zh-CN" altLang="en-US" sz="2000" b="0" dirty="0"/>
              <a:t>从上表可见，</a:t>
            </a:r>
            <a:r>
              <a:rPr lang="en-US" altLang="zh-CN" sz="2000" b="0" dirty="0"/>
              <a:t>"</a:t>
            </a:r>
            <a:r>
              <a:rPr lang="zh-CN" altLang="en-US" sz="2000" b="0" dirty="0"/>
              <a:t>蜜蜂</a:t>
            </a:r>
            <a:r>
              <a:rPr lang="en-US" altLang="zh-CN" sz="2000" b="0" dirty="0"/>
              <a:t>"</a:t>
            </a:r>
            <a:r>
              <a:rPr lang="zh-CN" altLang="en-US" sz="2000" b="0" dirty="0"/>
              <a:t>的</a:t>
            </a:r>
            <a:r>
              <a:rPr lang="en-US" sz="2000" b="0" dirty="0"/>
              <a:t>TF-IDF</a:t>
            </a:r>
            <a:r>
              <a:rPr lang="zh-CN" altLang="en-US" sz="2000" b="0" dirty="0"/>
              <a:t>值最高，</a:t>
            </a:r>
            <a:r>
              <a:rPr lang="en-US" altLang="zh-CN" sz="2000" b="0" dirty="0"/>
              <a:t>"</a:t>
            </a:r>
            <a:r>
              <a:rPr lang="zh-CN" altLang="en-US" sz="2000" b="0" dirty="0"/>
              <a:t>养殖</a:t>
            </a:r>
            <a:r>
              <a:rPr lang="en-US" altLang="zh-CN" sz="2000" b="0" dirty="0"/>
              <a:t>"</a:t>
            </a:r>
            <a:r>
              <a:rPr lang="zh-CN" altLang="en-US" sz="2000" b="0" dirty="0"/>
              <a:t>其次，</a:t>
            </a:r>
            <a:r>
              <a:rPr lang="en-US" altLang="zh-CN" sz="2000" b="0" dirty="0"/>
              <a:t>"</a:t>
            </a:r>
            <a:r>
              <a:rPr lang="zh-CN" altLang="en-US" sz="2000" b="0" dirty="0"/>
              <a:t>中国</a:t>
            </a:r>
            <a:r>
              <a:rPr lang="en-US" altLang="zh-CN" sz="2000" b="0" dirty="0"/>
              <a:t>"</a:t>
            </a:r>
            <a:r>
              <a:rPr lang="zh-CN" altLang="en-US" sz="2000" b="0" dirty="0"/>
              <a:t>最低。（如果还计算</a:t>
            </a:r>
            <a:r>
              <a:rPr lang="en-US" altLang="zh-CN" sz="2000" b="0" dirty="0"/>
              <a:t>"</a:t>
            </a:r>
            <a:r>
              <a:rPr lang="zh-CN" altLang="en-US" sz="2000" b="0" dirty="0"/>
              <a:t>的</a:t>
            </a:r>
            <a:r>
              <a:rPr lang="en-US" altLang="zh-CN" sz="2000" b="0" dirty="0"/>
              <a:t>"</a:t>
            </a:r>
            <a:r>
              <a:rPr lang="zh-CN" altLang="en-US" sz="2000" b="0" dirty="0"/>
              <a:t>字的</a:t>
            </a:r>
            <a:r>
              <a:rPr lang="en-US" sz="2000" b="0" dirty="0"/>
              <a:t>TF-IDF，</a:t>
            </a:r>
            <a:r>
              <a:rPr lang="zh-CN" altLang="en-US" sz="2000" b="0" dirty="0"/>
              <a:t>那将是一个极其接近</a:t>
            </a:r>
            <a:r>
              <a:rPr lang="en-US" altLang="zh-CN" sz="2000" b="0" dirty="0"/>
              <a:t>0</a:t>
            </a:r>
            <a:r>
              <a:rPr lang="zh-CN" altLang="en-US" sz="2000" b="0" dirty="0"/>
              <a:t>的值。）所以，如果只选择一个词，</a:t>
            </a:r>
            <a:r>
              <a:rPr lang="en-US" altLang="zh-CN" sz="2000" b="0" dirty="0"/>
              <a:t>"</a:t>
            </a:r>
            <a:r>
              <a:rPr lang="zh-CN" altLang="en-US" sz="2000" b="0" dirty="0"/>
              <a:t>蜜蜂</a:t>
            </a:r>
            <a:r>
              <a:rPr lang="en-US" altLang="zh-CN" sz="2000" b="0" dirty="0"/>
              <a:t>"</a:t>
            </a:r>
            <a:r>
              <a:rPr lang="zh-CN" altLang="en-US" sz="2000" b="0" dirty="0"/>
              <a:t>就是这篇文章的关键词。</a:t>
            </a:r>
            <a:endParaRPr lang="en-US" altLang="zh-CN" sz="1600" b="0" dirty="0"/>
          </a:p>
        </p:txBody>
      </p:sp>
      <p:sp>
        <p:nvSpPr>
          <p:cNvPr id="4" name="Slide Number Placeholder 3">
            <a:extLst>
              <a:ext uri="{FF2B5EF4-FFF2-40B4-BE49-F238E27FC236}">
                <a16:creationId xmlns:a16="http://schemas.microsoft.com/office/drawing/2014/main" id="{A5D1858D-A82A-A949-AD61-A165B2029ADB}"/>
              </a:ext>
            </a:extLst>
          </p:cNvPr>
          <p:cNvSpPr>
            <a:spLocks noGrp="1"/>
          </p:cNvSpPr>
          <p:nvPr>
            <p:ph type="sldNum" sz="quarter" idx="12"/>
          </p:nvPr>
        </p:nvSpPr>
        <p:spPr/>
        <p:txBody>
          <a:bodyPr/>
          <a:lstStyle/>
          <a:p>
            <a:fld id="{66E0AC87-F9B6-4F7A-AB3A-6863E2A5800B}" type="slidenum">
              <a:rPr lang="zh-CN" altLang="en-US" smtClean="0"/>
              <a:pPr/>
              <a:t>21</a:t>
            </a:fld>
            <a:endParaRPr lang="zh-CN" altLang="en-US"/>
          </a:p>
        </p:txBody>
      </p:sp>
      <p:pic>
        <p:nvPicPr>
          <p:cNvPr id="7" name="Picture 6">
            <a:extLst>
              <a:ext uri="{FF2B5EF4-FFF2-40B4-BE49-F238E27FC236}">
                <a16:creationId xmlns:a16="http://schemas.microsoft.com/office/drawing/2014/main" id="{594A1F1F-A962-8C42-BC5C-877A5E726364}"/>
              </a:ext>
            </a:extLst>
          </p:cNvPr>
          <p:cNvPicPr>
            <a:picLocks noChangeAspect="1"/>
          </p:cNvPicPr>
          <p:nvPr/>
        </p:nvPicPr>
        <p:blipFill>
          <a:blip r:embed="rId2"/>
          <a:stretch>
            <a:fillRect/>
          </a:stretch>
        </p:blipFill>
        <p:spPr>
          <a:xfrm>
            <a:off x="3563938" y="3648082"/>
            <a:ext cx="4178300" cy="1803400"/>
          </a:xfrm>
          <a:prstGeom prst="rect">
            <a:avLst/>
          </a:prstGeom>
        </p:spPr>
      </p:pic>
    </p:spTree>
    <p:extLst>
      <p:ext uri="{BB962C8B-B14F-4D97-AF65-F5344CB8AC3E}">
        <p14:creationId xmlns:p14="http://schemas.microsoft.com/office/powerpoint/2010/main" val="3052453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3E08-1AA7-5230-733C-887BA52D6C4C}"/>
              </a:ext>
            </a:extLst>
          </p:cNvPr>
          <p:cNvSpPr>
            <a:spLocks noGrp="1"/>
          </p:cNvSpPr>
          <p:nvPr>
            <p:ph type="title"/>
          </p:nvPr>
        </p:nvSpPr>
        <p:spPr/>
        <p:txBody>
          <a:bodyPr/>
          <a:lstStyle/>
          <a:p>
            <a:r>
              <a:rPr lang="en-CN" dirty="0"/>
              <a:t>思考</a:t>
            </a:r>
          </a:p>
        </p:txBody>
      </p:sp>
      <p:sp>
        <p:nvSpPr>
          <p:cNvPr id="3" name="Content Placeholder 2">
            <a:extLst>
              <a:ext uri="{FF2B5EF4-FFF2-40B4-BE49-F238E27FC236}">
                <a16:creationId xmlns:a16="http://schemas.microsoft.com/office/drawing/2014/main" id="{477EE319-F288-BEA7-92A0-A8854D1E0695}"/>
              </a:ext>
            </a:extLst>
          </p:cNvPr>
          <p:cNvSpPr>
            <a:spLocks noGrp="1"/>
          </p:cNvSpPr>
          <p:nvPr>
            <p:ph idx="1"/>
          </p:nvPr>
        </p:nvSpPr>
        <p:spPr/>
        <p:txBody>
          <a:bodyPr/>
          <a:lstStyle/>
          <a:p>
            <a:r>
              <a:rPr lang="en-CN" dirty="0"/>
              <a:t>TF-IDF的本质是什么</a:t>
            </a:r>
            <a:r>
              <a:rPr lang="zh-CN" altLang="en-US" dirty="0"/>
              <a:t>？</a:t>
            </a:r>
            <a:endParaRPr lang="en-US" altLang="zh-CN" dirty="0"/>
          </a:p>
          <a:p>
            <a:r>
              <a:rPr lang="en-US" altLang="zh-CN" dirty="0"/>
              <a:t>TF-IDF</a:t>
            </a:r>
            <a:r>
              <a:rPr lang="zh-CN" altLang="en-US" dirty="0"/>
              <a:t>的优缺点？</a:t>
            </a:r>
            <a:endParaRPr lang="en-CN" dirty="0"/>
          </a:p>
        </p:txBody>
      </p:sp>
    </p:spTree>
    <p:extLst>
      <p:ext uri="{BB962C8B-B14F-4D97-AF65-F5344CB8AC3E}">
        <p14:creationId xmlns:p14="http://schemas.microsoft.com/office/powerpoint/2010/main" val="960853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1FF0-D93D-735B-2D4D-E868135250B8}"/>
              </a:ext>
            </a:extLst>
          </p:cNvPr>
          <p:cNvSpPr>
            <a:spLocks noGrp="1"/>
          </p:cNvSpPr>
          <p:nvPr>
            <p:ph type="title"/>
          </p:nvPr>
        </p:nvSpPr>
        <p:spPr/>
        <p:txBody>
          <a:bodyPr/>
          <a:lstStyle/>
          <a:p>
            <a:endParaRPr lang="en-CN" dirty="0"/>
          </a:p>
        </p:txBody>
      </p:sp>
      <p:sp>
        <p:nvSpPr>
          <p:cNvPr id="3" name="Content Placeholder 2">
            <a:extLst>
              <a:ext uri="{FF2B5EF4-FFF2-40B4-BE49-F238E27FC236}">
                <a16:creationId xmlns:a16="http://schemas.microsoft.com/office/drawing/2014/main" id="{94F21BF7-E642-073E-CB9D-2377161A3EE6}"/>
              </a:ext>
            </a:extLst>
          </p:cNvPr>
          <p:cNvSpPr>
            <a:spLocks noGrp="1"/>
          </p:cNvSpPr>
          <p:nvPr>
            <p:ph idx="1"/>
          </p:nvPr>
        </p:nvSpPr>
        <p:spPr/>
        <p:txBody>
          <a:bodyPr/>
          <a:lstStyle/>
          <a:p>
            <a:r>
              <a:rPr lang="en-CN" dirty="0"/>
              <a:t>TF</a:t>
            </a:r>
            <a:r>
              <a:rPr lang="en-US" altLang="zh-CN" dirty="0"/>
              <a:t>-IDF</a:t>
            </a:r>
            <a:r>
              <a:rPr lang="zh-CN" altLang="en-US" b="0" dirty="0">
                <a:solidFill>
                  <a:srgbClr val="374151"/>
                </a:solidFill>
                <a:latin typeface="Söhne"/>
              </a:rPr>
              <a:t>本质是</a:t>
            </a:r>
            <a:r>
              <a:rPr lang="zh-CN" altLang="en-US" b="0" i="0" dirty="0">
                <a:solidFill>
                  <a:srgbClr val="374151"/>
                </a:solidFill>
                <a:effectLst/>
                <a:latin typeface="Söhne"/>
              </a:rPr>
              <a:t>将离散文本数据转换为连续向量数值表示的方法</a:t>
            </a:r>
            <a:endParaRPr lang="en-US" altLang="zh-CN" b="0" i="0" dirty="0">
              <a:solidFill>
                <a:srgbClr val="374151"/>
              </a:solidFill>
              <a:effectLst/>
              <a:latin typeface="Söhne"/>
            </a:endParaRPr>
          </a:p>
          <a:p>
            <a:pPr algn="l"/>
            <a:r>
              <a:rPr lang="zh-CN" altLang="en-US" b="0" i="0" dirty="0">
                <a:solidFill>
                  <a:srgbClr val="374151"/>
                </a:solidFill>
                <a:effectLst/>
                <a:latin typeface="Söhne"/>
              </a:rPr>
              <a:t>优点：</a:t>
            </a:r>
          </a:p>
          <a:p>
            <a:pPr lvl="1" algn="l">
              <a:buFont typeface="Wingdings" pitchFamily="2" charset="2"/>
              <a:buChar char="§"/>
            </a:pPr>
            <a:r>
              <a:rPr lang="zh-CN" altLang="en-US" b="0" i="0" dirty="0">
                <a:solidFill>
                  <a:srgbClr val="374151"/>
                </a:solidFill>
                <a:effectLst/>
                <a:latin typeface="Söhne"/>
              </a:rPr>
              <a:t>简单易懂，容易实现。</a:t>
            </a:r>
          </a:p>
          <a:p>
            <a:pPr lvl="1" algn="l">
              <a:buFont typeface="Wingdings" pitchFamily="2" charset="2"/>
              <a:buChar char="§"/>
            </a:pPr>
            <a:r>
              <a:rPr lang="zh-CN" altLang="en-US" b="0" i="0" dirty="0">
                <a:solidFill>
                  <a:srgbClr val="374151"/>
                </a:solidFill>
                <a:effectLst/>
                <a:latin typeface="Söhne"/>
              </a:rPr>
              <a:t>能够有效区分文档中的重要词汇。</a:t>
            </a:r>
          </a:p>
          <a:p>
            <a:pPr algn="l"/>
            <a:r>
              <a:rPr lang="zh-CN" altLang="en-US" b="0" i="0" dirty="0">
                <a:solidFill>
                  <a:srgbClr val="374151"/>
                </a:solidFill>
                <a:effectLst/>
                <a:latin typeface="Söhne"/>
              </a:rPr>
              <a:t>缺点：</a:t>
            </a:r>
          </a:p>
          <a:p>
            <a:pPr lvl="1" algn="l">
              <a:buFont typeface="Wingdings" pitchFamily="2" charset="2"/>
              <a:buChar char="§"/>
            </a:pPr>
            <a:r>
              <a:rPr lang="zh-CN" altLang="en-US" b="0" i="0" dirty="0">
                <a:solidFill>
                  <a:srgbClr val="374151"/>
                </a:solidFill>
                <a:effectLst/>
                <a:latin typeface="Söhne"/>
              </a:rPr>
              <a:t>不能捕捉词汇之间的相似性，例如同义词或相关词。</a:t>
            </a:r>
          </a:p>
          <a:p>
            <a:pPr lvl="1" algn="l">
              <a:buFont typeface="Wingdings" pitchFamily="2" charset="2"/>
              <a:buChar char="§"/>
            </a:pPr>
            <a:r>
              <a:rPr lang="zh-CN" altLang="en-US" b="0" i="0" dirty="0">
                <a:solidFill>
                  <a:srgbClr val="374151"/>
                </a:solidFill>
                <a:effectLst/>
                <a:latin typeface="Söhne"/>
              </a:rPr>
              <a:t>矩阵表示稀疏，计算效率低。</a:t>
            </a:r>
          </a:p>
          <a:p>
            <a:pPr lvl="1" algn="l">
              <a:buFont typeface="Wingdings" pitchFamily="2" charset="2"/>
              <a:buChar char="§"/>
            </a:pPr>
            <a:r>
              <a:rPr lang="zh-CN" altLang="en-US" b="0" i="0" dirty="0">
                <a:solidFill>
                  <a:srgbClr val="374151"/>
                </a:solidFill>
                <a:effectLst/>
                <a:latin typeface="Söhne"/>
              </a:rPr>
              <a:t>无法解决词序信息丢失的问题。</a:t>
            </a:r>
          </a:p>
          <a:p>
            <a:endParaRPr lang="en-CN" dirty="0"/>
          </a:p>
        </p:txBody>
      </p:sp>
    </p:spTree>
    <p:extLst>
      <p:ext uri="{BB962C8B-B14F-4D97-AF65-F5344CB8AC3E}">
        <p14:creationId xmlns:p14="http://schemas.microsoft.com/office/powerpoint/2010/main" val="3639370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5A94-6206-B599-F3D6-F39B20A83706}"/>
              </a:ext>
            </a:extLst>
          </p:cNvPr>
          <p:cNvSpPr>
            <a:spLocks noGrp="1"/>
          </p:cNvSpPr>
          <p:nvPr>
            <p:ph type="title"/>
          </p:nvPr>
        </p:nvSpPr>
        <p:spPr/>
        <p:txBody>
          <a:bodyPr/>
          <a:lstStyle/>
          <a:p>
            <a:r>
              <a:rPr lang="zh-CN" altLang="en-US" dirty="0"/>
              <a:t>词嵌入（</a:t>
            </a:r>
            <a:r>
              <a:rPr lang="en-US" dirty="0"/>
              <a:t>Word Embedding）</a:t>
            </a:r>
            <a:endParaRPr lang="en-CN" dirty="0"/>
          </a:p>
        </p:txBody>
      </p:sp>
      <p:sp>
        <p:nvSpPr>
          <p:cNvPr id="3" name="Content Placeholder 2">
            <a:extLst>
              <a:ext uri="{FF2B5EF4-FFF2-40B4-BE49-F238E27FC236}">
                <a16:creationId xmlns:a16="http://schemas.microsoft.com/office/drawing/2014/main" id="{F7E181F0-1699-F5A7-AF49-1B0CA1307EB0}"/>
              </a:ext>
            </a:extLst>
          </p:cNvPr>
          <p:cNvSpPr>
            <a:spLocks noGrp="1"/>
          </p:cNvSpPr>
          <p:nvPr>
            <p:ph idx="1"/>
          </p:nvPr>
        </p:nvSpPr>
        <p:spPr/>
        <p:txBody>
          <a:bodyPr>
            <a:normAutofit/>
          </a:bodyPr>
          <a:lstStyle/>
          <a:p>
            <a:pPr>
              <a:lnSpc>
                <a:spcPct val="150000"/>
              </a:lnSpc>
              <a:spcAft>
                <a:spcPts val="0"/>
              </a:spcAft>
            </a:pPr>
            <a:r>
              <a:rPr lang="zh-CN" altLang="en-US" sz="1800" b="0" i="0" dirty="0">
                <a:solidFill>
                  <a:srgbClr val="374151"/>
                </a:solidFill>
                <a:effectLst/>
                <a:latin typeface="Microsoft YaHei" panose="020B0503020204020204" pitchFamily="34" charset="-122"/>
                <a:ea typeface="Microsoft YaHei" panose="020B0503020204020204" pitchFamily="34" charset="-122"/>
              </a:rPr>
              <a:t>词嵌入的目标</a:t>
            </a:r>
            <a:r>
              <a:rPr lang="zh-CN" altLang="en-US" sz="1800" b="0" dirty="0">
                <a:solidFill>
                  <a:srgbClr val="374151"/>
                </a:solidFill>
                <a:latin typeface="Microsoft YaHei" panose="020B0503020204020204" pitchFamily="34" charset="-122"/>
                <a:ea typeface="Microsoft YaHei" panose="020B0503020204020204" pitchFamily="34" charset="-122"/>
              </a:rPr>
              <a:t>是捕捉词汇之间的语义和语法关系，将这些关系编码到低维空间中。词嵌入使用低维、稠密、实值的词向量来表示每一个词，从而赋予词语丰富的语义含义，并使得计算词语相关度成为可能。</a:t>
            </a:r>
          </a:p>
          <a:p>
            <a:pPr>
              <a:lnSpc>
                <a:spcPct val="150000"/>
              </a:lnSpc>
              <a:spcAft>
                <a:spcPts val="0"/>
              </a:spcAft>
            </a:pPr>
            <a:r>
              <a:rPr lang="zh-CN" altLang="en-US" sz="1800" b="0" dirty="0">
                <a:solidFill>
                  <a:srgbClr val="374151"/>
                </a:solidFill>
                <a:latin typeface="Microsoft YaHei" panose="020B0503020204020204" pitchFamily="34" charset="-122"/>
                <a:ea typeface="Microsoft YaHei" panose="020B0503020204020204" pitchFamily="34" charset="-122"/>
              </a:rPr>
              <a:t>以最简单的情况为例，如果使用二维向量来表示词语，那么可以将每个词看作平面上的一个点，点的位置即横纵坐标由对应的二维向量确定，可以是任意且连续的数值。</a:t>
            </a:r>
            <a:endParaRPr lang="en-US" altLang="zh-CN" sz="1800" b="0" dirty="0">
              <a:solidFill>
                <a:srgbClr val="374151"/>
              </a:solidFill>
              <a:latin typeface="Microsoft YaHei" panose="020B0503020204020204" pitchFamily="34" charset="-122"/>
              <a:ea typeface="Microsoft YaHei" panose="020B0503020204020204" pitchFamily="34" charset="-122"/>
            </a:endParaRPr>
          </a:p>
          <a:p>
            <a:pPr>
              <a:lnSpc>
                <a:spcPct val="150000"/>
              </a:lnSpc>
              <a:spcAft>
                <a:spcPts val="0"/>
              </a:spcAft>
            </a:pPr>
            <a:r>
              <a:rPr lang="zh-CN" altLang="en-US" sz="1800" b="0" dirty="0">
                <a:solidFill>
                  <a:srgbClr val="374151"/>
                </a:solidFill>
                <a:latin typeface="Microsoft YaHei" panose="020B0503020204020204" pitchFamily="34" charset="-122"/>
                <a:ea typeface="Microsoft YaHei" panose="020B0503020204020204" pitchFamily="34" charset="-122"/>
              </a:rPr>
              <a:t>用数学的语言来说，两个词的语义相关或相似，那么它们所对应的词向量之间距离相近，度量向量之间的距离可以使用欧拉距离和余弦距离等。它甚至还可以支持语义计算。</a:t>
            </a:r>
          </a:p>
          <a:p>
            <a:pPr>
              <a:spcAft>
                <a:spcPts val="0"/>
              </a:spcAft>
            </a:pPr>
            <a:endParaRPr lang="en-US" altLang="zh-CN" sz="1600" b="0" dirty="0">
              <a:solidFill>
                <a:srgbClr val="374151"/>
              </a:solidFill>
              <a:latin typeface="Microsoft YaHei" panose="020B0503020204020204" pitchFamily="34" charset="-122"/>
              <a:ea typeface="Microsoft YaHei" panose="020B0503020204020204" pitchFamily="34" charset="-122"/>
            </a:endParaRPr>
          </a:p>
          <a:p>
            <a:pPr>
              <a:lnSpc>
                <a:spcPct val="150000"/>
              </a:lnSpc>
              <a:spcAft>
                <a:spcPts val="0"/>
              </a:spcAft>
            </a:pPr>
            <a:endParaRPr lang="en-CN" sz="1600" dirty="0">
              <a:latin typeface="Microsoft YaHei" panose="020B0503020204020204" pitchFamily="34" charset="-122"/>
              <a:ea typeface="Microsoft YaHei" panose="020B0503020204020204" pitchFamily="34" charset="-122"/>
            </a:endParaRPr>
          </a:p>
        </p:txBody>
      </p:sp>
      <p:pic>
        <p:nvPicPr>
          <p:cNvPr id="7170" name="Picture 2">
            <a:extLst>
              <a:ext uri="{FF2B5EF4-FFF2-40B4-BE49-F238E27FC236}">
                <a16:creationId xmlns:a16="http://schemas.microsoft.com/office/drawing/2014/main" id="{2DBFAF02-67EF-6CF1-A6B3-8AC28E543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90" y="3540303"/>
            <a:ext cx="5260368" cy="27747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20E40F-7711-BF27-7C52-9B6D8B6DF6D0}"/>
              </a:ext>
            </a:extLst>
          </p:cNvPr>
          <p:cNvPicPr>
            <a:picLocks noChangeAspect="1"/>
          </p:cNvPicPr>
          <p:nvPr/>
        </p:nvPicPr>
        <p:blipFill>
          <a:blip r:embed="rId3"/>
          <a:stretch>
            <a:fillRect/>
          </a:stretch>
        </p:blipFill>
        <p:spPr>
          <a:xfrm>
            <a:off x="6096000" y="4005479"/>
            <a:ext cx="5260368" cy="1871367"/>
          </a:xfrm>
          <a:prstGeom prst="rect">
            <a:avLst/>
          </a:prstGeom>
        </p:spPr>
      </p:pic>
    </p:spTree>
    <p:extLst>
      <p:ext uri="{BB962C8B-B14F-4D97-AF65-F5344CB8AC3E}">
        <p14:creationId xmlns:p14="http://schemas.microsoft.com/office/powerpoint/2010/main" val="1601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B3C6-8119-CEC8-A9F3-976D77605F22}"/>
              </a:ext>
            </a:extLst>
          </p:cNvPr>
          <p:cNvSpPr>
            <a:spLocks noGrp="1"/>
          </p:cNvSpPr>
          <p:nvPr>
            <p:ph type="title"/>
          </p:nvPr>
        </p:nvSpPr>
        <p:spPr/>
        <p:txBody>
          <a:bodyPr/>
          <a:lstStyle/>
          <a:p>
            <a:r>
              <a:rPr lang="en-CN" dirty="0"/>
              <a:t>思考</a:t>
            </a:r>
          </a:p>
        </p:txBody>
      </p:sp>
      <p:sp>
        <p:nvSpPr>
          <p:cNvPr id="3" name="Content Placeholder 2">
            <a:extLst>
              <a:ext uri="{FF2B5EF4-FFF2-40B4-BE49-F238E27FC236}">
                <a16:creationId xmlns:a16="http://schemas.microsoft.com/office/drawing/2014/main" id="{90F6C6AF-16FF-3752-EB76-B6605F594C06}"/>
              </a:ext>
            </a:extLst>
          </p:cNvPr>
          <p:cNvSpPr>
            <a:spLocks noGrp="1"/>
          </p:cNvSpPr>
          <p:nvPr>
            <p:ph idx="1"/>
          </p:nvPr>
        </p:nvSpPr>
        <p:spPr/>
        <p:txBody>
          <a:bodyPr/>
          <a:lstStyle/>
          <a:p>
            <a:r>
              <a:rPr lang="en-CN" dirty="0"/>
              <a:t>词嵌入的问题</a:t>
            </a:r>
            <a:r>
              <a:rPr lang="zh-CN" altLang="en-US" dirty="0"/>
              <a:t>？</a:t>
            </a:r>
            <a:endParaRPr lang="en-CN" dirty="0"/>
          </a:p>
        </p:txBody>
      </p:sp>
    </p:spTree>
    <p:extLst>
      <p:ext uri="{BB962C8B-B14F-4D97-AF65-F5344CB8AC3E}">
        <p14:creationId xmlns:p14="http://schemas.microsoft.com/office/powerpoint/2010/main" val="334124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89E7-A181-BCC7-363A-1DF778BA3DA6}"/>
              </a:ext>
            </a:extLst>
          </p:cNvPr>
          <p:cNvSpPr>
            <a:spLocks noGrp="1"/>
          </p:cNvSpPr>
          <p:nvPr>
            <p:ph type="title"/>
          </p:nvPr>
        </p:nvSpPr>
        <p:spPr/>
        <p:txBody>
          <a:bodyPr/>
          <a:lstStyle/>
          <a:p>
            <a:r>
              <a:rPr lang="en-CN" dirty="0"/>
              <a:t>词嵌入的问题</a:t>
            </a:r>
          </a:p>
        </p:txBody>
      </p:sp>
      <p:sp>
        <p:nvSpPr>
          <p:cNvPr id="3" name="Content Placeholder 2">
            <a:extLst>
              <a:ext uri="{FF2B5EF4-FFF2-40B4-BE49-F238E27FC236}">
                <a16:creationId xmlns:a16="http://schemas.microsoft.com/office/drawing/2014/main" id="{6B21CEF5-A897-C265-C44B-202D5FE0E204}"/>
              </a:ext>
            </a:extLst>
          </p:cNvPr>
          <p:cNvSpPr>
            <a:spLocks noGrp="1"/>
          </p:cNvSpPr>
          <p:nvPr>
            <p:ph idx="1"/>
          </p:nvPr>
        </p:nvSpPr>
        <p:spPr/>
        <p:txBody>
          <a:bodyPr/>
          <a:lstStyle/>
          <a:p>
            <a:pPr algn="l"/>
            <a:r>
              <a:rPr lang="zh-CN" altLang="en-US" b="1" i="0" dirty="0">
                <a:solidFill>
                  <a:srgbClr val="121212"/>
                </a:solidFill>
                <a:effectLst/>
                <a:latin typeface="-apple-system"/>
              </a:rPr>
              <a:t>词嵌入是静态的</a:t>
            </a:r>
            <a:r>
              <a:rPr lang="zh-CN" altLang="en-US" b="0" i="0" dirty="0">
                <a:solidFill>
                  <a:srgbClr val="121212"/>
                </a:solidFill>
                <a:effectLst/>
                <a:latin typeface="-apple-system"/>
              </a:rPr>
              <a:t>。一个词的</a:t>
            </a:r>
            <a:r>
              <a:rPr lang="en-US" b="0" i="0" dirty="0">
                <a:solidFill>
                  <a:srgbClr val="121212"/>
                </a:solidFill>
                <a:effectLst/>
                <a:latin typeface="-apple-system"/>
              </a:rPr>
              <a:t>embedding</a:t>
            </a:r>
            <a:r>
              <a:rPr lang="zh-CN" altLang="en-US" b="0" i="0" dirty="0">
                <a:solidFill>
                  <a:srgbClr val="121212"/>
                </a:solidFill>
                <a:effectLst/>
                <a:latin typeface="-apple-system"/>
              </a:rPr>
              <a:t>不会随着上下文的改变而在具体的语境中表达不同的语义，显然无法解决一 词多义问题。如“苹果”既表示 苹果公司，也表示水果。</a:t>
            </a:r>
          </a:p>
          <a:p>
            <a:pPr algn="l"/>
            <a:r>
              <a:rPr lang="en-US" b="1" i="0" dirty="0">
                <a:solidFill>
                  <a:srgbClr val="121212"/>
                </a:solidFill>
                <a:effectLst/>
                <a:latin typeface="-apple-system"/>
              </a:rPr>
              <a:t>OOV</a:t>
            </a:r>
            <a:r>
              <a:rPr lang="zh-CN" altLang="en-US" b="1" i="0" dirty="0">
                <a:solidFill>
                  <a:srgbClr val="121212"/>
                </a:solidFill>
                <a:effectLst/>
                <a:latin typeface="-apple-system"/>
              </a:rPr>
              <a:t>问题</a:t>
            </a:r>
            <a:r>
              <a:rPr lang="zh-CN" altLang="en-US" b="0" i="0" dirty="0">
                <a:solidFill>
                  <a:srgbClr val="121212"/>
                </a:solidFill>
                <a:effectLst/>
                <a:latin typeface="-apple-system"/>
              </a:rPr>
              <a:t>。词向量的个数总是有限的，对于不在词表中的词，则无法得到相应的</a:t>
            </a:r>
            <a:r>
              <a:rPr lang="en-US" b="0" i="0" dirty="0">
                <a:solidFill>
                  <a:srgbClr val="121212"/>
                </a:solidFill>
                <a:effectLst/>
                <a:latin typeface="-apple-system"/>
              </a:rPr>
              <a:t>embedding。</a:t>
            </a:r>
            <a:r>
              <a:rPr lang="zh-CN" altLang="en-US" b="0" i="0" dirty="0">
                <a:solidFill>
                  <a:srgbClr val="121212"/>
                </a:solidFill>
                <a:effectLst/>
                <a:latin typeface="-apple-system"/>
              </a:rPr>
              <a:t>为了解决这个问题，很多研究者提出了基于</a:t>
            </a:r>
            <a:r>
              <a:rPr lang="en-US" b="0" i="0" dirty="0">
                <a:solidFill>
                  <a:srgbClr val="121212"/>
                </a:solidFill>
                <a:effectLst/>
                <a:latin typeface="-apple-system"/>
              </a:rPr>
              <a:t>char（</a:t>
            </a:r>
            <a:r>
              <a:rPr lang="zh-CN" altLang="en-US" b="0" i="0" dirty="0">
                <a:solidFill>
                  <a:srgbClr val="121212"/>
                </a:solidFill>
                <a:effectLst/>
                <a:latin typeface="-apple-system"/>
              </a:rPr>
              <a:t>字符）或者</a:t>
            </a:r>
            <a:r>
              <a:rPr lang="en-US" b="0" i="0" dirty="0">
                <a:solidFill>
                  <a:srgbClr val="121212"/>
                </a:solidFill>
                <a:effectLst/>
                <a:latin typeface="-apple-system"/>
              </a:rPr>
              <a:t>sub-word </a:t>
            </a:r>
            <a:r>
              <a:rPr lang="zh-CN" altLang="en-US" b="0" i="0" dirty="0">
                <a:solidFill>
                  <a:srgbClr val="121212"/>
                </a:solidFill>
                <a:effectLst/>
                <a:latin typeface="-apple-system"/>
              </a:rPr>
              <a:t>粒度的</a:t>
            </a:r>
            <a:r>
              <a:rPr lang="en-US" b="0" i="0" dirty="0">
                <a:solidFill>
                  <a:srgbClr val="121212"/>
                </a:solidFill>
                <a:effectLst/>
                <a:latin typeface="-apple-system"/>
              </a:rPr>
              <a:t>embedding</a:t>
            </a:r>
            <a:r>
              <a:rPr lang="zh-CN" altLang="en-US" b="0" i="0" dirty="0">
                <a:solidFill>
                  <a:srgbClr val="121212"/>
                </a:solidFill>
                <a:effectLst/>
                <a:latin typeface="-apple-system"/>
              </a:rPr>
              <a:t>表示方法，如</a:t>
            </a:r>
            <a:r>
              <a:rPr lang="en-US" b="0" i="0" dirty="0">
                <a:solidFill>
                  <a:srgbClr val="121212"/>
                </a:solidFill>
                <a:effectLst/>
                <a:latin typeface="-apple-system"/>
              </a:rPr>
              <a:t>Char-CNN</a:t>
            </a:r>
            <a:r>
              <a:rPr lang="zh-CN" altLang="en-US" b="0" i="0" dirty="0">
                <a:solidFill>
                  <a:srgbClr val="121212"/>
                </a:solidFill>
                <a:effectLst/>
                <a:latin typeface="-apple-system"/>
              </a:rPr>
              <a:t>等。</a:t>
            </a:r>
          </a:p>
          <a:p>
            <a:endParaRPr lang="zh-CN" altLang="en-US" b="0" i="0" dirty="0">
              <a:solidFill>
                <a:srgbClr val="374151"/>
              </a:solidFill>
              <a:effectLst/>
              <a:latin typeface="Söhne"/>
            </a:endParaRPr>
          </a:p>
          <a:p>
            <a:endParaRPr lang="en-CN" dirty="0"/>
          </a:p>
        </p:txBody>
      </p:sp>
    </p:spTree>
    <p:extLst>
      <p:ext uri="{BB962C8B-B14F-4D97-AF65-F5344CB8AC3E}">
        <p14:creationId xmlns:p14="http://schemas.microsoft.com/office/powerpoint/2010/main" val="323014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100D-FD7F-BD53-E20F-CE5D779685C2}"/>
              </a:ext>
            </a:extLst>
          </p:cNvPr>
          <p:cNvSpPr>
            <a:spLocks noGrp="1"/>
          </p:cNvSpPr>
          <p:nvPr>
            <p:ph type="title"/>
          </p:nvPr>
        </p:nvSpPr>
        <p:spPr/>
        <p:txBody>
          <a:bodyPr/>
          <a:lstStyle/>
          <a:p>
            <a:r>
              <a:rPr lang="zh-CN" altLang="en-US" dirty="0"/>
              <a:t>基础神经结构</a:t>
            </a:r>
            <a:endParaRPr lang="en-CN" dirty="0"/>
          </a:p>
        </p:txBody>
      </p:sp>
      <p:pic>
        <p:nvPicPr>
          <p:cNvPr id="1026" name="Picture 2">
            <a:extLst>
              <a:ext uri="{FF2B5EF4-FFF2-40B4-BE49-F238E27FC236}">
                <a16:creationId xmlns:a16="http://schemas.microsoft.com/office/drawing/2014/main" id="{2230F484-1754-A811-CEF1-6018AB890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02" y="1232001"/>
            <a:ext cx="6412832" cy="33249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75DBED-016E-F270-F350-65B382F28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147" y="4648551"/>
            <a:ext cx="6886074" cy="1510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1D60E0-6119-5887-E2A1-A4225B7796EE}"/>
              </a:ext>
            </a:extLst>
          </p:cNvPr>
          <p:cNvSpPr txBox="1"/>
          <p:nvPr/>
        </p:nvSpPr>
        <p:spPr>
          <a:xfrm>
            <a:off x="7544945" y="2694439"/>
            <a:ext cx="3236495" cy="369332"/>
          </a:xfrm>
          <a:prstGeom prst="rect">
            <a:avLst/>
          </a:prstGeom>
          <a:noFill/>
        </p:spPr>
        <p:txBody>
          <a:bodyPr wrap="square">
            <a:spAutoFit/>
          </a:bodyPr>
          <a:lstStyle/>
          <a:p>
            <a:r>
              <a:rPr lang="en-US" b="0" i="0" dirty="0">
                <a:solidFill>
                  <a:srgbClr val="374151"/>
                </a:solidFill>
                <a:effectLst/>
                <a:latin typeface="Microsoft YaHei" panose="020B0503020204020204" pitchFamily="34" charset="-122"/>
                <a:ea typeface="Microsoft YaHei" panose="020B0503020204020204" pitchFamily="34" charset="-122"/>
              </a:rPr>
              <a:t>NLP </a:t>
            </a:r>
            <a:r>
              <a:rPr lang="zh-CN" altLang="en-US" b="0" i="0" dirty="0">
                <a:solidFill>
                  <a:srgbClr val="374151"/>
                </a:solidFill>
                <a:effectLst/>
                <a:latin typeface="Microsoft YaHei" panose="020B0503020204020204" pitchFamily="34" charset="-122"/>
                <a:ea typeface="Microsoft YaHei" panose="020B0503020204020204" pitchFamily="34" charset="-122"/>
              </a:rPr>
              <a:t>的通用神经体系架构</a:t>
            </a:r>
            <a:endParaRPr lang="en-CN" dirty="0">
              <a:solidFill>
                <a:srgbClr val="374151"/>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688C92BF-4272-DA7A-EDF4-D13E4A098D93}"/>
              </a:ext>
            </a:extLst>
          </p:cNvPr>
          <p:cNvSpPr txBox="1"/>
          <p:nvPr/>
        </p:nvSpPr>
        <p:spPr>
          <a:xfrm>
            <a:off x="1664985" y="5034624"/>
            <a:ext cx="2821406" cy="369332"/>
          </a:xfrm>
          <a:prstGeom prst="rect">
            <a:avLst/>
          </a:prstGeom>
          <a:noFill/>
        </p:spPr>
        <p:txBody>
          <a:bodyPr wrap="square">
            <a:spAutoFit/>
          </a:bodyPr>
          <a:lstStyle/>
          <a:p>
            <a:r>
              <a:rPr lang="zh-CN" altLang="en-US" b="0" i="0" dirty="0">
                <a:solidFill>
                  <a:srgbClr val="374151"/>
                </a:solidFill>
                <a:effectLst/>
                <a:latin typeface="Microsoft YaHei" panose="020B0503020204020204" pitchFamily="34" charset="-122"/>
                <a:ea typeface="Microsoft YaHei" panose="020B0503020204020204" pitchFamily="34" charset="-122"/>
              </a:rPr>
              <a:t>神经上下文编码器</a:t>
            </a:r>
            <a:endParaRPr lang="en-CN" dirty="0">
              <a:solidFill>
                <a:srgbClr val="374151"/>
              </a:solidFill>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856CD732-06FF-2F36-A26F-9AFF547B76C9}"/>
              </a:ext>
            </a:extLst>
          </p:cNvPr>
          <p:cNvSpPr>
            <a:spLocks noGrp="1"/>
          </p:cNvSpPr>
          <p:nvPr>
            <p:ph type="sldNum" sz="quarter" idx="12"/>
          </p:nvPr>
        </p:nvSpPr>
        <p:spPr>
          <a:xfrm>
            <a:off x="336002" y="6318000"/>
            <a:ext cx="960000" cy="540000"/>
          </a:xfrm>
        </p:spPr>
        <p:txBody>
          <a:bodyPr/>
          <a:lstStyle/>
          <a:p>
            <a:fld id="{66E0AC87-F9B6-4F7A-AB3A-6863E2A5800B}" type="slidenum">
              <a:rPr lang="zh-CN" altLang="en-US" smtClean="0"/>
              <a:t>27</a:t>
            </a:fld>
            <a:endParaRPr lang="zh-CN" altLang="en-US" dirty="0"/>
          </a:p>
        </p:txBody>
      </p:sp>
      <p:sp>
        <p:nvSpPr>
          <p:cNvPr id="9" name="文本框 8">
            <a:extLst>
              <a:ext uri="{FF2B5EF4-FFF2-40B4-BE49-F238E27FC236}">
                <a16:creationId xmlns:a16="http://schemas.microsoft.com/office/drawing/2014/main" id="{D7935BCC-663E-5AD0-B229-C5C7167AB0E0}"/>
              </a:ext>
            </a:extLst>
          </p:cNvPr>
          <p:cNvSpPr txBox="1"/>
          <p:nvPr/>
        </p:nvSpPr>
        <p:spPr>
          <a:xfrm>
            <a:off x="336002" y="862669"/>
            <a:ext cx="6097464"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词嵌入没有解决上下文关联问题</a:t>
            </a:r>
          </a:p>
        </p:txBody>
      </p:sp>
    </p:spTree>
    <p:extLst>
      <p:ext uri="{BB962C8B-B14F-4D97-AF65-F5344CB8AC3E}">
        <p14:creationId xmlns:p14="http://schemas.microsoft.com/office/powerpoint/2010/main" val="407163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kumimoji="1" lang="zh-CN" altLang="en-US" sz="3200" b="1" dirty="0">
                <a:latin typeface="Microsoft YaHei" panose="020B0503020204020204" pitchFamily="34" charset="-122"/>
                <a:ea typeface="Microsoft YaHei" panose="020B0503020204020204" pitchFamily="34" charset="-122"/>
              </a:rPr>
              <a:t>关键技术</a:t>
            </a:r>
            <a:r>
              <a:rPr kumimoji="1" lang="en-US" altLang="zh-CN" sz="3200" b="1" dirty="0">
                <a:latin typeface="Microsoft YaHei" panose="020B0503020204020204" pitchFamily="34" charset="-122"/>
                <a:ea typeface="Microsoft YaHei" panose="020B0503020204020204" pitchFamily="34" charset="-122"/>
              </a:rPr>
              <a:t>-</a:t>
            </a:r>
            <a:r>
              <a:rPr lang="en-US" altLang="zh-CN" dirty="0">
                <a:effectLst/>
              </a:rPr>
              <a:t> </a:t>
            </a:r>
            <a:r>
              <a:rPr lang="en-US" altLang="zh-CN" dirty="0">
                <a:effectLst/>
                <a:latin typeface="Times New Roman" panose="02020603050405020304" pitchFamily="18" charset="0"/>
                <a:cs typeface="Times New Roman" panose="02020603050405020304" pitchFamily="18" charset="0"/>
              </a:rPr>
              <a:t>Self-Attention</a:t>
            </a:r>
            <a:r>
              <a:rPr lang="zh-CN" altLang="en-US" dirty="0">
                <a:effectLst/>
              </a:rPr>
              <a:t>（自注意力）</a:t>
            </a:r>
            <a:endParaRPr kumimoji="1" lang="zh-CN" altLang="en-US" sz="3200" b="1"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29AC27BD-687E-E798-FBDB-8E214D1CE994}"/>
              </a:ext>
            </a:extLst>
          </p:cNvPr>
          <p:cNvSpPr/>
          <p:nvPr/>
        </p:nvSpPr>
        <p:spPr>
          <a:xfrm>
            <a:off x="474646" y="959918"/>
            <a:ext cx="8551925" cy="1289905"/>
          </a:xfrm>
          <a:prstGeom prst="rect">
            <a:avLst/>
          </a:prstGeom>
        </p:spPr>
        <p:txBody>
          <a:bodyPr wrap="square">
            <a:spAutoFit/>
          </a:bodyPr>
          <a:lstStyle/>
          <a:p>
            <a:pPr marL="381635" indent="-381635" algn="just" defTabSz="1219200">
              <a:lnSpc>
                <a:spcPct val="150000"/>
              </a:lnSpc>
              <a:spcAft>
                <a:spcPts val="635"/>
              </a:spcAft>
              <a:buSzPct val="80000"/>
              <a:buBlip>
                <a:blip r:embed="rId4"/>
              </a:buBlip>
            </a:pPr>
            <a:r>
              <a:rPr lang="zh-CN" altLang="en-US" dirty="0">
                <a:solidFill>
                  <a:schemeClr val="accent6">
                    <a:lumMod val="50000"/>
                  </a:schemeClr>
                </a:solidFill>
                <a:latin typeface="微软雅黑" panose="020B0503020204020204" pitchFamily="34" charset="-122"/>
                <a:ea typeface="微软雅黑" panose="020B0503020204020204" pitchFamily="34" charset="-122"/>
              </a:rPr>
              <a:t>自注意力机制是一种将单个序列的不同位置联系起来以计算序列表示的注意力机制；相较于传统的注意力机制，自注意力机制采用同样的</a:t>
            </a:r>
            <a:r>
              <a:rPr lang="en-US" altLang="zh-CN" dirty="0">
                <a:solidFill>
                  <a:schemeClr val="accent6">
                    <a:lumMod val="50000"/>
                  </a:schemeClr>
                </a:solidFill>
                <a:latin typeface="微软雅黑" panose="020B0503020204020204" pitchFamily="34" charset="-122"/>
                <a:ea typeface="微软雅黑" panose="020B0503020204020204" pitchFamily="34" charset="-122"/>
              </a:rPr>
              <a:t>Query</a:t>
            </a:r>
            <a:r>
              <a:rPr lang="zh-CN" altLang="en-US" dirty="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a:solidFill>
                  <a:schemeClr val="accent6">
                    <a:lumMod val="50000"/>
                  </a:schemeClr>
                </a:solidFill>
                <a:latin typeface="微软雅黑" panose="020B0503020204020204" pitchFamily="34" charset="-122"/>
                <a:ea typeface="微软雅黑" panose="020B0503020204020204" pitchFamily="34" charset="-122"/>
              </a:rPr>
              <a:t>Key</a:t>
            </a:r>
            <a:r>
              <a:rPr lang="zh-CN" altLang="en-US"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dirty="0">
                <a:solidFill>
                  <a:schemeClr val="accent6">
                    <a:lumMod val="50000"/>
                  </a:schemeClr>
                </a:solidFill>
                <a:latin typeface="微软雅黑" panose="020B0503020204020204" pitchFamily="34" charset="-122"/>
                <a:ea typeface="微软雅黑" panose="020B0503020204020204" pitchFamily="34" charset="-122"/>
              </a:rPr>
              <a:t>Value</a:t>
            </a:r>
            <a:r>
              <a:rPr lang="zh-CN" altLang="en-US" dirty="0">
                <a:solidFill>
                  <a:schemeClr val="accent6">
                    <a:lumMod val="50000"/>
                  </a:schemeClr>
                </a:solidFill>
                <a:latin typeface="微软雅黑" panose="020B0503020204020204" pitchFamily="34" charset="-122"/>
                <a:ea typeface="微软雅黑" panose="020B0503020204020204" pitchFamily="34" charset="-122"/>
              </a:rPr>
              <a:t>，但三者对应相同的句子，表示句子中的每个词对句子本身计算注意力；</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8404154-D5DC-5983-7153-8D415CF019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706482" y="2147762"/>
            <a:ext cx="5517768" cy="2690783"/>
          </a:xfrm>
          <a:prstGeom prst="rect">
            <a:avLst/>
          </a:prstGeom>
        </p:spPr>
      </p:pic>
      <p:sp>
        <p:nvSpPr>
          <p:cNvPr id="3" name="灯片编号占位符 2">
            <a:extLst>
              <a:ext uri="{FF2B5EF4-FFF2-40B4-BE49-F238E27FC236}">
                <a16:creationId xmlns:a16="http://schemas.microsoft.com/office/drawing/2014/main" id="{E65B62C1-D2FA-4043-8692-ABCAA1A81345}"/>
              </a:ext>
            </a:extLst>
          </p:cNvPr>
          <p:cNvSpPr>
            <a:spLocks noGrp="1"/>
          </p:cNvSpPr>
          <p:nvPr>
            <p:ph type="sldNum" sz="quarter" idx="12"/>
          </p:nvPr>
        </p:nvSpPr>
        <p:spPr/>
        <p:txBody>
          <a:bodyPr/>
          <a:lstStyle/>
          <a:p>
            <a:fld id="{66E0AC87-F9B6-4F7A-AB3A-6863E2A5800B}" type="slidenum">
              <a:rPr lang="zh-CN" altLang="en-US" smtClean="0"/>
              <a:t>28</a:t>
            </a:fld>
            <a:endParaRPr lang="zh-CN" altLang="en-US" dirty="0"/>
          </a:p>
        </p:txBody>
      </p:sp>
      <p:pic>
        <p:nvPicPr>
          <p:cNvPr id="4" name="gif2.mp4">
            <a:hlinkClick r:id="" action="ppaction://media"/>
            <a:extLst>
              <a:ext uri="{FF2B5EF4-FFF2-40B4-BE49-F238E27FC236}">
                <a16:creationId xmlns:a16="http://schemas.microsoft.com/office/drawing/2014/main" id="{E0CE805A-EB2E-14E5-810D-FCFA42FD28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6959" y="2618440"/>
            <a:ext cx="6462347" cy="3279642"/>
          </a:xfrm>
          <a:prstGeom prst="rect">
            <a:avLst/>
          </a:prstGeom>
        </p:spPr>
      </p:pic>
    </p:spTree>
    <p:extLst>
      <p:ext uri="{BB962C8B-B14F-4D97-AF65-F5344CB8AC3E}">
        <p14:creationId xmlns:p14="http://schemas.microsoft.com/office/powerpoint/2010/main" val="24600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ACD6-03C6-F5DE-5AC9-2ED5D34E25DB}"/>
              </a:ext>
            </a:extLst>
          </p:cNvPr>
          <p:cNvSpPr>
            <a:spLocks noGrp="1"/>
          </p:cNvSpPr>
          <p:nvPr>
            <p:ph type="title"/>
          </p:nvPr>
        </p:nvSpPr>
        <p:spPr/>
        <p:txBody>
          <a:bodyPr/>
          <a:lstStyle/>
          <a:p>
            <a:r>
              <a:rPr lang="en-CN"/>
              <a:t>预训练</a:t>
            </a:r>
          </a:p>
        </p:txBody>
      </p:sp>
      <p:sp>
        <p:nvSpPr>
          <p:cNvPr id="3" name="Content Placeholder 2">
            <a:extLst>
              <a:ext uri="{FF2B5EF4-FFF2-40B4-BE49-F238E27FC236}">
                <a16:creationId xmlns:a16="http://schemas.microsoft.com/office/drawing/2014/main" id="{DC9A37B9-2D63-6C43-FE83-A4489217B0F0}"/>
              </a:ext>
            </a:extLst>
          </p:cNvPr>
          <p:cNvSpPr>
            <a:spLocks noGrp="1"/>
          </p:cNvSpPr>
          <p:nvPr>
            <p:ph idx="1"/>
          </p:nvPr>
        </p:nvSpPr>
        <p:spPr>
          <a:xfrm>
            <a:off x="381242" y="762072"/>
            <a:ext cx="5342550" cy="5333856"/>
          </a:xfrm>
        </p:spPr>
        <p:txBody>
          <a:bodyPr>
            <a:normAutofit/>
          </a:bodyPr>
          <a:lstStyle/>
          <a:p>
            <a:pPr>
              <a:lnSpc>
                <a:spcPct val="150000"/>
              </a:lnSpc>
            </a:pPr>
            <a:r>
              <a:rPr lang="zh-CN" altLang="en-US" sz="1800" b="0" i="0" dirty="0">
                <a:solidFill>
                  <a:srgbClr val="374151"/>
                </a:solidFill>
                <a:effectLst/>
                <a:latin typeface="Microsoft YaHei" panose="020B0503020204020204" pitchFamily="34" charset="-122"/>
                <a:ea typeface="Microsoft YaHei" panose="020B0503020204020204" pitchFamily="34" charset="-122"/>
              </a:rPr>
              <a:t>在深度学习中，需要大量的</a:t>
            </a:r>
            <a:r>
              <a:rPr lang="zh-CN" altLang="en-US" sz="1800" i="0" dirty="0">
                <a:solidFill>
                  <a:schemeClr val="tx1"/>
                </a:solidFill>
                <a:effectLst/>
                <a:latin typeface="Microsoft YaHei" panose="020B0503020204020204" pitchFamily="34" charset="-122"/>
                <a:ea typeface="Microsoft YaHei" panose="020B0503020204020204" pitchFamily="34" charset="-122"/>
              </a:rPr>
              <a:t>标注数据来进行监督学习</a:t>
            </a:r>
            <a:r>
              <a:rPr lang="zh-CN" altLang="en-US" sz="1800" b="0" i="0" dirty="0">
                <a:solidFill>
                  <a:srgbClr val="374151"/>
                </a:solidFill>
                <a:effectLst/>
                <a:latin typeface="Microsoft YaHei" panose="020B0503020204020204" pitchFamily="34" charset="-122"/>
                <a:ea typeface="Microsoft YaHei" panose="020B0503020204020204" pitchFamily="34" charset="-122"/>
              </a:rPr>
              <a:t>。但是，获取足够的标注数据需要耗费大量的时间和人力，成本非常高，监督学习预训练并不实用。</a:t>
            </a:r>
            <a:endParaRPr lang="en-US" altLang="zh-CN" sz="1800" b="0" i="0" dirty="0">
              <a:solidFill>
                <a:srgbClr val="374151"/>
              </a:solidFill>
              <a:effectLst/>
              <a:latin typeface="Microsoft YaHei" panose="020B0503020204020204" pitchFamily="34" charset="-122"/>
              <a:ea typeface="Microsoft YaHei" panose="020B0503020204020204" pitchFamily="34" charset="-122"/>
            </a:endParaRPr>
          </a:p>
          <a:p>
            <a:pPr>
              <a:lnSpc>
                <a:spcPct val="150000"/>
              </a:lnSpc>
            </a:pPr>
            <a:r>
              <a:rPr lang="zh-CN" altLang="en-US" sz="1800" b="0" i="0" dirty="0">
                <a:solidFill>
                  <a:srgbClr val="374151"/>
                </a:solidFill>
                <a:effectLst/>
                <a:latin typeface="Microsoft YaHei" panose="020B0503020204020204" pitchFamily="34" charset="-122"/>
                <a:ea typeface="Microsoft YaHei" panose="020B0503020204020204" pitchFamily="34" charset="-122"/>
              </a:rPr>
              <a:t>预训练的目的是让神经网络在</a:t>
            </a:r>
            <a:r>
              <a:rPr lang="zh-CN" altLang="en-US" sz="1800" i="0" dirty="0">
                <a:solidFill>
                  <a:schemeClr val="tx1"/>
                </a:solidFill>
                <a:effectLst/>
                <a:latin typeface="Microsoft YaHei" panose="020B0503020204020204" pitchFamily="34" charset="-122"/>
                <a:ea typeface="Microsoft YaHei" panose="020B0503020204020204" pitchFamily="34" charset="-122"/>
              </a:rPr>
              <a:t>大规模无标注数据上进行自监督学习</a:t>
            </a:r>
            <a:r>
              <a:rPr lang="zh-CN" altLang="en-US" sz="1800" b="0" i="0" dirty="0">
                <a:solidFill>
                  <a:srgbClr val="374151"/>
                </a:solidFill>
                <a:effectLst/>
                <a:latin typeface="Microsoft YaHei" panose="020B0503020204020204" pitchFamily="34" charset="-122"/>
                <a:ea typeface="Microsoft YaHei" panose="020B0503020204020204" pitchFamily="34" charset="-122"/>
              </a:rPr>
              <a:t>，从而捕捉数据中的一般特征。</a:t>
            </a:r>
            <a:endParaRPr lang="en-US" altLang="zh-CN" sz="1800" b="0" i="0" dirty="0">
              <a:solidFill>
                <a:srgbClr val="374151"/>
              </a:solidFill>
              <a:effectLst/>
              <a:latin typeface="Microsoft YaHei" panose="020B0503020204020204" pitchFamily="34" charset="-122"/>
              <a:ea typeface="Microsoft YaHei" panose="020B0503020204020204" pitchFamily="34" charset="-122"/>
            </a:endParaRPr>
          </a:p>
          <a:p>
            <a:pPr>
              <a:lnSpc>
                <a:spcPct val="150000"/>
              </a:lnSpc>
            </a:pPr>
            <a:r>
              <a:rPr lang="zh-CN" altLang="en-US" sz="1800" b="0" i="0" dirty="0">
                <a:solidFill>
                  <a:srgbClr val="374151"/>
                </a:solidFill>
                <a:effectLst/>
                <a:latin typeface="Microsoft YaHei" panose="020B0503020204020204" pitchFamily="34" charset="-122"/>
                <a:ea typeface="Microsoft YaHei" panose="020B0503020204020204" pitchFamily="34" charset="-122"/>
              </a:rPr>
              <a:t>在许多自然语言处理任务中，预训练模型（如</a:t>
            </a:r>
            <a:r>
              <a:rPr lang="en" altLang="zh-CN" sz="1800" b="0" i="0" dirty="0">
                <a:solidFill>
                  <a:srgbClr val="374151"/>
                </a:solidFill>
                <a:effectLst/>
                <a:latin typeface="Microsoft YaHei" panose="020B0503020204020204" pitchFamily="34" charset="-122"/>
                <a:ea typeface="Microsoft YaHei" panose="020B0503020204020204" pitchFamily="34" charset="-122"/>
              </a:rPr>
              <a:t>BERT</a:t>
            </a:r>
            <a:r>
              <a:rPr lang="zh-CN" altLang="en-US" sz="1800" b="0" i="0" dirty="0">
                <a:solidFill>
                  <a:srgbClr val="374151"/>
                </a:solidFill>
                <a:effectLst/>
                <a:latin typeface="Microsoft YaHei" panose="020B0503020204020204" pitchFamily="34" charset="-122"/>
                <a:ea typeface="Microsoft YaHei" panose="020B0503020204020204" pitchFamily="34" charset="-122"/>
              </a:rPr>
              <a:t>和</a:t>
            </a:r>
            <a:r>
              <a:rPr lang="en" altLang="zh-CN" sz="1800" b="0" i="0" dirty="0">
                <a:solidFill>
                  <a:srgbClr val="374151"/>
                </a:solidFill>
                <a:effectLst/>
                <a:latin typeface="Microsoft YaHei" panose="020B0503020204020204" pitchFamily="34" charset="-122"/>
                <a:ea typeface="Microsoft YaHei" panose="020B0503020204020204" pitchFamily="34" charset="-122"/>
              </a:rPr>
              <a:t>GPT</a:t>
            </a:r>
            <a:r>
              <a:rPr lang="zh-CN" altLang="en" sz="1800" b="0" i="0" dirty="0">
                <a:solidFill>
                  <a:srgbClr val="374151"/>
                </a:solidFill>
                <a:effectLst/>
                <a:latin typeface="Microsoft YaHei" panose="020B0503020204020204" pitchFamily="34" charset="-122"/>
                <a:ea typeface="Microsoft YaHei" panose="020B0503020204020204" pitchFamily="34" charset="-122"/>
              </a:rPr>
              <a:t>）</a:t>
            </a:r>
            <a:r>
              <a:rPr lang="zh-CN" altLang="en-US" sz="1800" b="0" i="0" dirty="0">
                <a:solidFill>
                  <a:srgbClr val="374151"/>
                </a:solidFill>
                <a:effectLst/>
                <a:latin typeface="Microsoft YaHei" panose="020B0503020204020204" pitchFamily="34" charset="-122"/>
                <a:ea typeface="Microsoft YaHei" panose="020B0503020204020204" pitchFamily="34" charset="-122"/>
              </a:rPr>
              <a:t>已经取得了显著的成功</a:t>
            </a:r>
            <a:r>
              <a:rPr lang="zh-CN" altLang="en-US" sz="1800" b="0" dirty="0">
                <a:solidFill>
                  <a:srgbClr val="374151"/>
                </a:solidFill>
                <a:latin typeface="Microsoft YaHei" panose="020B0503020204020204" pitchFamily="34" charset="-122"/>
                <a:ea typeface="Microsoft YaHei" panose="020B0503020204020204" pitchFamily="34" charset="-122"/>
              </a:rPr>
              <a:t>。</a:t>
            </a:r>
            <a:endParaRPr lang="en-US" altLang="zh-CN" sz="1800" b="0" i="0" dirty="0">
              <a:solidFill>
                <a:srgbClr val="374151"/>
              </a:solidFill>
              <a:effectLst/>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E36DA86E-90D1-3442-8936-06A63752BDA0}"/>
              </a:ext>
            </a:extLst>
          </p:cNvPr>
          <p:cNvSpPr>
            <a:spLocks noGrp="1"/>
          </p:cNvSpPr>
          <p:nvPr>
            <p:ph type="sldNum" sz="quarter" idx="12"/>
          </p:nvPr>
        </p:nvSpPr>
        <p:spPr/>
        <p:txBody>
          <a:bodyPr/>
          <a:lstStyle/>
          <a:p>
            <a:fld id="{66E0AC87-F9B6-4F7A-AB3A-6863E2A5800B}" type="slidenum">
              <a:rPr lang="zh-CN" altLang="en-US" smtClean="0"/>
              <a:t>29</a:t>
            </a:fld>
            <a:endParaRPr lang="zh-CN" altLang="en-US"/>
          </a:p>
        </p:txBody>
      </p:sp>
      <p:pic>
        <p:nvPicPr>
          <p:cNvPr id="1028" name="Picture 4">
            <a:extLst>
              <a:ext uri="{FF2B5EF4-FFF2-40B4-BE49-F238E27FC236}">
                <a16:creationId xmlns:a16="http://schemas.microsoft.com/office/drawing/2014/main" id="{029260D9-F34F-74A4-504A-313131BE1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324" y="1184456"/>
            <a:ext cx="5945217" cy="427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6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82A2A7-1B92-970E-632E-16C6258325C0}"/>
              </a:ext>
            </a:extLst>
          </p:cNvPr>
          <p:cNvSpPr>
            <a:spLocks noGrp="1"/>
          </p:cNvSpPr>
          <p:nvPr>
            <p:ph type="title"/>
          </p:nvPr>
        </p:nvSpPr>
        <p:spPr/>
        <p:txBody>
          <a:bodyPr/>
          <a:lstStyle/>
          <a:p>
            <a:r>
              <a:rPr lang="en-CN" dirty="0"/>
              <a:t>人工智能与司法信息化结合的历史</a:t>
            </a:r>
          </a:p>
        </p:txBody>
      </p:sp>
      <p:grpSp>
        <p:nvGrpSpPr>
          <p:cNvPr id="5" name="组合 170">
            <a:extLst>
              <a:ext uri="{FF2B5EF4-FFF2-40B4-BE49-F238E27FC236}">
                <a16:creationId xmlns:a16="http://schemas.microsoft.com/office/drawing/2014/main" id="{70DBEC0F-C8E0-7080-5AFB-E25523E0CC98}"/>
              </a:ext>
            </a:extLst>
          </p:cNvPr>
          <p:cNvGrpSpPr/>
          <p:nvPr/>
        </p:nvGrpSpPr>
        <p:grpSpPr>
          <a:xfrm rot="10800000">
            <a:off x="4343401" y="3970040"/>
            <a:ext cx="506722" cy="1514958"/>
            <a:chOff x="671496" y="5030653"/>
            <a:chExt cx="506722" cy="1514958"/>
          </a:xfrm>
        </p:grpSpPr>
        <p:sp>
          <p:nvSpPr>
            <p:cNvPr id="6" name="object 34">
              <a:extLst>
                <a:ext uri="{FF2B5EF4-FFF2-40B4-BE49-F238E27FC236}">
                  <a16:creationId xmlns:a16="http://schemas.microsoft.com/office/drawing/2014/main" id="{0A12CC89-F9BF-5AAC-43FD-970B95E542AD}"/>
                </a:ext>
              </a:extLst>
            </p:cNvPr>
            <p:cNvSpPr/>
            <p:nvPr/>
          </p:nvSpPr>
          <p:spPr>
            <a:xfrm>
              <a:off x="861516" y="5105451"/>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5CAF53"/>
            </a:solidFill>
            <a:ln w="6350">
              <a:noFill/>
            </a:ln>
          </p:spPr>
          <p:txBody>
            <a:bodyPr wrap="square" lIns="0" tIns="0" rIns="0" bIns="0" rtlCol="0"/>
            <a:lstStyle/>
            <a:p>
              <a:endParaRPr sz="1350"/>
            </a:p>
          </p:txBody>
        </p:sp>
        <p:sp>
          <p:nvSpPr>
            <p:cNvPr id="7" name="矩形 172">
              <a:extLst>
                <a:ext uri="{FF2B5EF4-FFF2-40B4-BE49-F238E27FC236}">
                  <a16:creationId xmlns:a16="http://schemas.microsoft.com/office/drawing/2014/main" id="{BBDBCA12-1692-408D-2038-F0BC90B64E83}"/>
                </a:ext>
              </a:extLst>
            </p:cNvPr>
            <p:cNvSpPr/>
            <p:nvPr/>
          </p:nvSpPr>
          <p:spPr>
            <a:xfrm>
              <a:off x="671496" y="5030653"/>
              <a:ext cx="506722" cy="8101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8" name="组合 173">
            <a:extLst>
              <a:ext uri="{FF2B5EF4-FFF2-40B4-BE49-F238E27FC236}">
                <a16:creationId xmlns:a16="http://schemas.microsoft.com/office/drawing/2014/main" id="{99929B85-08AF-DE5A-1F48-A4B58ADEC18E}"/>
              </a:ext>
            </a:extLst>
          </p:cNvPr>
          <p:cNvGrpSpPr/>
          <p:nvPr/>
        </p:nvGrpSpPr>
        <p:grpSpPr>
          <a:xfrm>
            <a:off x="4038600" y="1818131"/>
            <a:ext cx="464537" cy="1519695"/>
            <a:chOff x="378266" y="1821981"/>
            <a:chExt cx="464537" cy="1519695"/>
          </a:xfrm>
        </p:grpSpPr>
        <p:sp>
          <p:nvSpPr>
            <p:cNvPr id="9" name="object 34">
              <a:extLst>
                <a:ext uri="{FF2B5EF4-FFF2-40B4-BE49-F238E27FC236}">
                  <a16:creationId xmlns:a16="http://schemas.microsoft.com/office/drawing/2014/main" id="{4AB10A9C-67BB-DF2A-A10E-F3CD5D99972B}"/>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6DB343"/>
            </a:solidFill>
            <a:ln w="6350">
              <a:noFill/>
            </a:ln>
          </p:spPr>
          <p:txBody>
            <a:bodyPr wrap="square" lIns="0" tIns="0" rIns="0" bIns="0" rtlCol="0"/>
            <a:lstStyle/>
            <a:p>
              <a:endParaRPr sz="1350"/>
            </a:p>
          </p:txBody>
        </p:sp>
        <p:sp>
          <p:nvSpPr>
            <p:cNvPr id="10" name="矩形 175">
              <a:extLst>
                <a:ext uri="{FF2B5EF4-FFF2-40B4-BE49-F238E27FC236}">
                  <a16:creationId xmlns:a16="http://schemas.microsoft.com/office/drawing/2014/main" id="{0461DB6C-0527-EBC5-A2BD-526F27C7020E}"/>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11" name="组合 176">
            <a:extLst>
              <a:ext uri="{FF2B5EF4-FFF2-40B4-BE49-F238E27FC236}">
                <a16:creationId xmlns:a16="http://schemas.microsoft.com/office/drawing/2014/main" id="{E93E1C47-369B-EC3C-2034-406F9C007668}"/>
              </a:ext>
            </a:extLst>
          </p:cNvPr>
          <p:cNvGrpSpPr/>
          <p:nvPr/>
        </p:nvGrpSpPr>
        <p:grpSpPr>
          <a:xfrm>
            <a:off x="3276600" y="1820056"/>
            <a:ext cx="464537" cy="1519695"/>
            <a:chOff x="378266" y="1821981"/>
            <a:chExt cx="464537" cy="1519695"/>
          </a:xfrm>
        </p:grpSpPr>
        <p:sp>
          <p:nvSpPr>
            <p:cNvPr id="12" name="object 34">
              <a:extLst>
                <a:ext uri="{FF2B5EF4-FFF2-40B4-BE49-F238E27FC236}">
                  <a16:creationId xmlns:a16="http://schemas.microsoft.com/office/drawing/2014/main" id="{ACC820C5-1450-1B49-F823-CDD6B6DF0871}"/>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89BF3D"/>
            </a:solidFill>
            <a:ln w="6350">
              <a:noFill/>
            </a:ln>
          </p:spPr>
          <p:txBody>
            <a:bodyPr wrap="square" lIns="0" tIns="0" rIns="0" bIns="0" rtlCol="0"/>
            <a:lstStyle/>
            <a:p>
              <a:endParaRPr sz="1350"/>
            </a:p>
          </p:txBody>
        </p:sp>
        <p:sp>
          <p:nvSpPr>
            <p:cNvPr id="13" name="矩形 178">
              <a:extLst>
                <a:ext uri="{FF2B5EF4-FFF2-40B4-BE49-F238E27FC236}">
                  <a16:creationId xmlns:a16="http://schemas.microsoft.com/office/drawing/2014/main" id="{0CC214A8-72D7-039C-C425-2F65C80558F7}"/>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sp>
        <p:nvSpPr>
          <p:cNvPr id="15" name="object 34">
            <a:extLst>
              <a:ext uri="{FF2B5EF4-FFF2-40B4-BE49-F238E27FC236}">
                <a16:creationId xmlns:a16="http://schemas.microsoft.com/office/drawing/2014/main" id="{F0C818F3-0FF4-ED15-D081-010F409359B7}"/>
              </a:ext>
            </a:extLst>
          </p:cNvPr>
          <p:cNvSpPr/>
          <p:nvPr/>
        </p:nvSpPr>
        <p:spPr>
          <a:xfrm>
            <a:off x="9338193" y="189766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00A5E4"/>
          </a:solidFill>
          <a:ln w="6350">
            <a:noFill/>
          </a:ln>
        </p:spPr>
        <p:txBody>
          <a:bodyPr wrap="square" lIns="0" tIns="0" rIns="0" bIns="0" rtlCol="0"/>
          <a:lstStyle/>
          <a:p>
            <a:endParaRPr sz="1350" dirty="0"/>
          </a:p>
        </p:txBody>
      </p:sp>
      <p:sp>
        <p:nvSpPr>
          <p:cNvPr id="16" name="矩形 181">
            <a:extLst>
              <a:ext uri="{FF2B5EF4-FFF2-40B4-BE49-F238E27FC236}">
                <a16:creationId xmlns:a16="http://schemas.microsoft.com/office/drawing/2014/main" id="{F410D863-97A6-1CC8-7FFA-349BADAB203A}"/>
              </a:ext>
            </a:extLst>
          </p:cNvPr>
          <p:cNvSpPr/>
          <p:nvPr/>
        </p:nvSpPr>
        <p:spPr>
          <a:xfrm>
            <a:off x="9148173" y="1818131"/>
            <a:ext cx="506722" cy="7952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nvGrpSpPr>
          <p:cNvPr id="17" name="组合 182">
            <a:extLst>
              <a:ext uri="{FF2B5EF4-FFF2-40B4-BE49-F238E27FC236}">
                <a16:creationId xmlns:a16="http://schemas.microsoft.com/office/drawing/2014/main" id="{887F72C0-4C37-EF65-5CEC-1EEDCEE5BC2C}"/>
              </a:ext>
            </a:extLst>
          </p:cNvPr>
          <p:cNvGrpSpPr/>
          <p:nvPr/>
        </p:nvGrpSpPr>
        <p:grpSpPr>
          <a:xfrm rot="10800000">
            <a:off x="9730119" y="3957482"/>
            <a:ext cx="506722" cy="1519695"/>
            <a:chOff x="671496" y="5030653"/>
            <a:chExt cx="506722" cy="1519695"/>
          </a:xfrm>
        </p:grpSpPr>
        <p:sp>
          <p:nvSpPr>
            <p:cNvPr id="18" name="object 34">
              <a:extLst>
                <a:ext uri="{FF2B5EF4-FFF2-40B4-BE49-F238E27FC236}">
                  <a16:creationId xmlns:a16="http://schemas.microsoft.com/office/drawing/2014/main" id="{4112FAEE-43AC-D36C-1C3E-38FB7FCD13F9}"/>
                </a:ext>
              </a:extLst>
            </p:cNvPr>
            <p:cNvSpPr/>
            <p:nvPr/>
          </p:nvSpPr>
          <p:spPr>
            <a:xfrm>
              <a:off x="861516" y="5110188"/>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009FDC"/>
            </a:solidFill>
            <a:ln w="6350">
              <a:noFill/>
            </a:ln>
          </p:spPr>
          <p:txBody>
            <a:bodyPr wrap="square" lIns="0" tIns="0" rIns="0" bIns="0" rtlCol="0"/>
            <a:lstStyle/>
            <a:p>
              <a:endParaRPr sz="1350"/>
            </a:p>
          </p:txBody>
        </p:sp>
        <p:sp>
          <p:nvSpPr>
            <p:cNvPr id="19" name="矩形 184">
              <a:extLst>
                <a:ext uri="{FF2B5EF4-FFF2-40B4-BE49-F238E27FC236}">
                  <a16:creationId xmlns:a16="http://schemas.microsoft.com/office/drawing/2014/main" id="{8050C0A0-936A-DBD8-40ED-D4FEB81379C4}"/>
                </a:ext>
              </a:extLst>
            </p:cNvPr>
            <p:cNvSpPr/>
            <p:nvPr/>
          </p:nvSpPr>
          <p:spPr>
            <a:xfrm>
              <a:off x="671496" y="5030653"/>
              <a:ext cx="506722" cy="7952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sp>
        <p:nvSpPr>
          <p:cNvPr id="20" name="object 3">
            <a:extLst>
              <a:ext uri="{FF2B5EF4-FFF2-40B4-BE49-F238E27FC236}">
                <a16:creationId xmlns:a16="http://schemas.microsoft.com/office/drawing/2014/main" id="{07607E02-B70D-EAB7-94B0-7FE0F188DA1C}"/>
              </a:ext>
            </a:extLst>
          </p:cNvPr>
          <p:cNvSpPr/>
          <p:nvPr/>
        </p:nvSpPr>
        <p:spPr>
          <a:xfrm>
            <a:off x="762000" y="3341676"/>
            <a:ext cx="10591800" cy="599342"/>
          </a:xfrm>
          <a:prstGeom prst="rect">
            <a:avLst/>
          </a:prstGeom>
          <a:blipFill>
            <a:blip r:embed="rId2" cstate="print"/>
            <a:stretch>
              <a:fillRect/>
            </a:stretch>
          </a:blipFill>
        </p:spPr>
        <p:txBody>
          <a:bodyPr wrap="square" lIns="0" tIns="0" rIns="0" bIns="0" rtlCol="0"/>
          <a:lstStyle/>
          <a:p>
            <a:endParaRPr sz="1050" b="1">
              <a:latin typeface="黑体" panose="02010609060101010101" pitchFamily="49" charset="-122"/>
              <a:ea typeface="黑体" panose="02010609060101010101" pitchFamily="49" charset="-122"/>
            </a:endParaRPr>
          </a:p>
        </p:txBody>
      </p:sp>
      <p:sp>
        <p:nvSpPr>
          <p:cNvPr id="21" name="object 7">
            <a:extLst>
              <a:ext uri="{FF2B5EF4-FFF2-40B4-BE49-F238E27FC236}">
                <a16:creationId xmlns:a16="http://schemas.microsoft.com/office/drawing/2014/main" id="{8613BA75-554B-6C28-FC7B-23C74D16BF1F}"/>
              </a:ext>
            </a:extLst>
          </p:cNvPr>
          <p:cNvSpPr txBox="1"/>
          <p:nvPr/>
        </p:nvSpPr>
        <p:spPr>
          <a:xfrm>
            <a:off x="8305800" y="3505148"/>
            <a:ext cx="1279703" cy="276999"/>
          </a:xfrm>
          <a:prstGeom prst="rect">
            <a:avLst/>
          </a:prstGeom>
        </p:spPr>
        <p:txBody>
          <a:bodyPr vert="horz" wrap="square" lIns="0" tIns="0" rIns="0" bIns="0" rtlCol="0">
            <a:spAutoFit/>
          </a:bodyPr>
          <a:lstStyle/>
          <a:p>
            <a:pPr marL="9525"/>
            <a:r>
              <a:rPr lang="zh-CN" altLang="en-US" b="1">
                <a:solidFill>
                  <a:srgbClr val="FFFFFF"/>
                </a:solidFill>
                <a:latin typeface="黑体" panose="02010609060101010101" pitchFamily="49" charset="-122"/>
                <a:ea typeface="黑体" panose="02010609060101010101" pitchFamily="49" charset="-122"/>
                <a:cs typeface="微软雅黑" panose="020B0503020204020204" charset="-122"/>
              </a:rPr>
              <a:t>深度学习</a:t>
            </a:r>
            <a:r>
              <a:rPr b="1">
                <a:solidFill>
                  <a:srgbClr val="FFFFFF"/>
                </a:solidFill>
                <a:latin typeface="黑体" panose="02010609060101010101" pitchFamily="49" charset="-122"/>
                <a:ea typeface="黑体" panose="02010609060101010101" pitchFamily="49" charset="-122"/>
                <a:cs typeface="微软雅黑" panose="020B0503020204020204" charset="-122"/>
              </a:rPr>
              <a:t>期</a:t>
            </a:r>
            <a:endParaRPr b="1">
              <a:latin typeface="黑体" panose="02010609060101010101" pitchFamily="49" charset="-122"/>
              <a:ea typeface="黑体" panose="02010609060101010101" pitchFamily="49" charset="-122"/>
              <a:cs typeface="微软雅黑" panose="020B0503020204020204" charset="-122"/>
            </a:endParaRPr>
          </a:p>
        </p:txBody>
      </p:sp>
      <p:sp>
        <p:nvSpPr>
          <p:cNvPr id="22" name="object 9">
            <a:extLst>
              <a:ext uri="{FF2B5EF4-FFF2-40B4-BE49-F238E27FC236}">
                <a16:creationId xmlns:a16="http://schemas.microsoft.com/office/drawing/2014/main" id="{6FC06990-CFCB-D79A-D148-542F3DF33DA9}"/>
              </a:ext>
            </a:extLst>
          </p:cNvPr>
          <p:cNvSpPr/>
          <p:nvPr/>
        </p:nvSpPr>
        <p:spPr>
          <a:xfrm>
            <a:off x="685800" y="3900967"/>
            <a:ext cx="10744200" cy="45719"/>
          </a:xfrm>
          <a:custGeom>
            <a:avLst/>
            <a:gdLst/>
            <a:ahLst/>
            <a:cxnLst/>
            <a:rect l="l" t="t" r="r" b="b"/>
            <a:pathLst>
              <a:path w="8239125" h="76200">
                <a:moveTo>
                  <a:pt x="0" y="28573"/>
                </a:moveTo>
                <a:lnTo>
                  <a:pt x="0" y="47623"/>
                </a:lnTo>
                <a:lnTo>
                  <a:pt x="8162350" y="47625"/>
                </a:lnTo>
                <a:lnTo>
                  <a:pt x="8162350" y="76200"/>
                </a:lnTo>
                <a:lnTo>
                  <a:pt x="8238550" y="38100"/>
                </a:lnTo>
                <a:lnTo>
                  <a:pt x="8219500" y="28575"/>
                </a:lnTo>
                <a:lnTo>
                  <a:pt x="0" y="28573"/>
                </a:lnTo>
                <a:close/>
              </a:path>
              <a:path w="8239125" h="76200">
                <a:moveTo>
                  <a:pt x="8162350" y="0"/>
                </a:moveTo>
                <a:lnTo>
                  <a:pt x="8162350" y="28575"/>
                </a:lnTo>
                <a:lnTo>
                  <a:pt x="8219500" y="28575"/>
                </a:lnTo>
                <a:lnTo>
                  <a:pt x="8162350" y="0"/>
                </a:lnTo>
                <a:close/>
              </a:path>
            </a:pathLst>
          </a:custGeom>
          <a:solidFill>
            <a:srgbClr val="595959"/>
          </a:solidFill>
        </p:spPr>
        <p:txBody>
          <a:bodyPr wrap="square" lIns="0" tIns="0" rIns="0" bIns="0" rtlCol="0"/>
          <a:lstStyle/>
          <a:p>
            <a:endParaRPr sz="1050" b="1">
              <a:latin typeface="黑体" panose="02010609060101010101" pitchFamily="49" charset="-122"/>
              <a:ea typeface="黑体" panose="02010609060101010101" pitchFamily="49" charset="-122"/>
            </a:endParaRPr>
          </a:p>
        </p:txBody>
      </p:sp>
      <p:sp>
        <p:nvSpPr>
          <p:cNvPr id="23" name="object 7">
            <a:extLst>
              <a:ext uri="{FF2B5EF4-FFF2-40B4-BE49-F238E27FC236}">
                <a16:creationId xmlns:a16="http://schemas.microsoft.com/office/drawing/2014/main" id="{42C92CBB-6377-0D9D-8FF0-A5BDA6040A7B}"/>
              </a:ext>
            </a:extLst>
          </p:cNvPr>
          <p:cNvSpPr txBox="1"/>
          <p:nvPr/>
        </p:nvSpPr>
        <p:spPr>
          <a:xfrm>
            <a:off x="5181600" y="3502190"/>
            <a:ext cx="1872208" cy="276999"/>
          </a:xfrm>
          <a:prstGeom prst="rect">
            <a:avLst/>
          </a:prstGeom>
        </p:spPr>
        <p:txBody>
          <a:bodyPr vert="horz" wrap="square" lIns="0" tIns="0" rIns="0" bIns="0" rtlCol="0">
            <a:spAutoFit/>
          </a:bodyPr>
          <a:lstStyle/>
          <a:p>
            <a:pPr marL="9525" algn="ctr"/>
            <a:r>
              <a:rPr lang="zh-CN" altLang="en-US" b="1">
                <a:solidFill>
                  <a:srgbClr val="FFFFFF"/>
                </a:solidFill>
                <a:latin typeface="黑体" panose="02010609060101010101" pitchFamily="49" charset="-122"/>
                <a:ea typeface="黑体" panose="02010609060101010101" pitchFamily="49" charset="-122"/>
                <a:cs typeface="微软雅黑" panose="020B0503020204020204" charset="-122"/>
              </a:rPr>
              <a:t>统计学习</a:t>
            </a:r>
            <a:r>
              <a:rPr b="1">
                <a:solidFill>
                  <a:srgbClr val="FFFFFF"/>
                </a:solidFill>
                <a:latin typeface="黑体" panose="02010609060101010101" pitchFamily="49" charset="-122"/>
                <a:ea typeface="黑体" panose="02010609060101010101" pitchFamily="49" charset="-122"/>
                <a:cs typeface="微软雅黑" panose="020B0503020204020204" charset="-122"/>
              </a:rPr>
              <a:t>期</a:t>
            </a:r>
            <a:endParaRPr b="1">
              <a:latin typeface="黑体" panose="02010609060101010101" pitchFamily="49" charset="-122"/>
              <a:ea typeface="黑体" panose="02010609060101010101" pitchFamily="49" charset="-122"/>
              <a:cs typeface="微软雅黑" panose="020B0503020204020204" charset="-122"/>
            </a:endParaRPr>
          </a:p>
        </p:txBody>
      </p:sp>
      <p:sp>
        <p:nvSpPr>
          <p:cNvPr id="24" name="object 7">
            <a:extLst>
              <a:ext uri="{FF2B5EF4-FFF2-40B4-BE49-F238E27FC236}">
                <a16:creationId xmlns:a16="http://schemas.microsoft.com/office/drawing/2014/main" id="{D740FE0E-D465-A935-B86F-DC7F529FFA1B}"/>
              </a:ext>
            </a:extLst>
          </p:cNvPr>
          <p:cNvSpPr txBox="1"/>
          <p:nvPr/>
        </p:nvSpPr>
        <p:spPr>
          <a:xfrm>
            <a:off x="2438400" y="3502189"/>
            <a:ext cx="1872208" cy="276999"/>
          </a:xfrm>
          <a:prstGeom prst="rect">
            <a:avLst/>
          </a:prstGeom>
        </p:spPr>
        <p:txBody>
          <a:bodyPr vert="horz" wrap="square" lIns="0" tIns="0" rIns="0" bIns="0" rtlCol="0">
            <a:spAutoFit/>
          </a:bodyPr>
          <a:lstStyle/>
          <a:p>
            <a:pPr marL="9525" algn="ctr"/>
            <a:r>
              <a:rPr lang="zh-CN" altLang="en-US" b="1">
                <a:solidFill>
                  <a:srgbClr val="FFFFFF"/>
                </a:solidFill>
                <a:latin typeface="黑体" panose="02010609060101010101" pitchFamily="49" charset="-122"/>
                <a:ea typeface="黑体" panose="02010609060101010101" pitchFamily="49" charset="-122"/>
                <a:cs typeface="微软雅黑" panose="020B0503020204020204" charset="-122"/>
              </a:rPr>
              <a:t>专家系统</a:t>
            </a:r>
            <a:r>
              <a:rPr b="1">
                <a:solidFill>
                  <a:srgbClr val="FFFFFF"/>
                </a:solidFill>
                <a:latin typeface="黑体" panose="02010609060101010101" pitchFamily="49" charset="-122"/>
                <a:ea typeface="黑体" panose="02010609060101010101" pitchFamily="49" charset="-122"/>
                <a:cs typeface="微软雅黑" panose="020B0503020204020204" charset="-122"/>
              </a:rPr>
              <a:t>期</a:t>
            </a:r>
            <a:endParaRPr b="1">
              <a:latin typeface="黑体" panose="02010609060101010101" pitchFamily="49" charset="-122"/>
              <a:ea typeface="黑体" panose="02010609060101010101" pitchFamily="49" charset="-122"/>
              <a:cs typeface="微软雅黑" panose="020B0503020204020204" charset="-122"/>
            </a:endParaRPr>
          </a:p>
        </p:txBody>
      </p:sp>
      <p:grpSp>
        <p:nvGrpSpPr>
          <p:cNvPr id="25" name="组合 192">
            <a:extLst>
              <a:ext uri="{FF2B5EF4-FFF2-40B4-BE49-F238E27FC236}">
                <a16:creationId xmlns:a16="http://schemas.microsoft.com/office/drawing/2014/main" id="{01247B20-F395-D089-08AE-9C00C1FD73B7}"/>
              </a:ext>
            </a:extLst>
          </p:cNvPr>
          <p:cNvGrpSpPr/>
          <p:nvPr/>
        </p:nvGrpSpPr>
        <p:grpSpPr>
          <a:xfrm rot="10800000">
            <a:off x="1413331" y="3965303"/>
            <a:ext cx="464537" cy="1519695"/>
            <a:chOff x="378266" y="1821981"/>
            <a:chExt cx="464537" cy="1519695"/>
          </a:xfrm>
        </p:grpSpPr>
        <p:sp>
          <p:nvSpPr>
            <p:cNvPr id="26" name="object 34">
              <a:extLst>
                <a:ext uri="{FF2B5EF4-FFF2-40B4-BE49-F238E27FC236}">
                  <a16:creationId xmlns:a16="http://schemas.microsoft.com/office/drawing/2014/main" id="{A715ECF9-5FDA-0773-D493-27DF57A489F1}"/>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ADD035"/>
            </a:solidFill>
            <a:ln w="6350">
              <a:noFill/>
            </a:ln>
          </p:spPr>
          <p:txBody>
            <a:bodyPr wrap="square" lIns="0" tIns="0" rIns="0" bIns="0" rtlCol="0"/>
            <a:lstStyle/>
            <a:p>
              <a:endParaRPr sz="1350"/>
            </a:p>
          </p:txBody>
        </p:sp>
        <p:sp>
          <p:nvSpPr>
            <p:cNvPr id="27" name="矩形 197">
              <a:extLst>
                <a:ext uri="{FF2B5EF4-FFF2-40B4-BE49-F238E27FC236}">
                  <a16:creationId xmlns:a16="http://schemas.microsoft.com/office/drawing/2014/main" id="{C092AA99-7570-F1E0-C68E-719825E8C11E}"/>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sp>
        <p:nvSpPr>
          <p:cNvPr id="28" name="TextBox 4">
            <a:extLst>
              <a:ext uri="{FF2B5EF4-FFF2-40B4-BE49-F238E27FC236}">
                <a16:creationId xmlns:a16="http://schemas.microsoft.com/office/drawing/2014/main" id="{D05334CC-7F8A-2D28-7EE1-0DD93EB554CF}"/>
              </a:ext>
            </a:extLst>
          </p:cNvPr>
          <p:cNvSpPr txBox="1"/>
          <p:nvPr/>
        </p:nvSpPr>
        <p:spPr>
          <a:xfrm>
            <a:off x="1295400" y="5012930"/>
            <a:ext cx="1075936" cy="523220"/>
          </a:xfrm>
          <a:prstGeom prst="rect">
            <a:avLst/>
          </a:prstGeom>
          <a:noFill/>
        </p:spPr>
        <p:txBody>
          <a:bodyPr wrap="square" rtlCol="0">
            <a:spAutoFit/>
          </a:bodyPr>
          <a:lstStyle/>
          <a:p>
            <a:r>
              <a:rPr lang="zh-CN" altLang="en-US" sz="1400">
                <a:solidFill>
                  <a:schemeClr val="tx2"/>
                </a:solidFill>
                <a:latin typeface="微软雅黑" panose="020B0503020204020204" pitchFamily="34" charset="-122"/>
                <a:ea typeface="微软雅黑" panose="020B0503020204020204" pitchFamily="34" charset="-122"/>
              </a:rPr>
              <a:t>首次提出人工智能概念</a:t>
            </a:r>
            <a:endParaRPr lang="en-US" altLang="zh-CN" sz="1400">
              <a:solidFill>
                <a:schemeClr val="tx2"/>
              </a:solidFill>
              <a:latin typeface="微软雅黑" panose="020B0503020204020204" pitchFamily="34" charset="-122"/>
              <a:ea typeface="微软雅黑" panose="020B0503020204020204" pitchFamily="34" charset="-122"/>
            </a:endParaRPr>
          </a:p>
        </p:txBody>
      </p:sp>
      <p:sp>
        <p:nvSpPr>
          <p:cNvPr id="29" name="矩形 195">
            <a:extLst>
              <a:ext uri="{FF2B5EF4-FFF2-40B4-BE49-F238E27FC236}">
                <a16:creationId xmlns:a16="http://schemas.microsoft.com/office/drawing/2014/main" id="{3B1D430A-B183-1065-CE42-94A0AB02EF89}"/>
              </a:ext>
            </a:extLst>
          </p:cNvPr>
          <p:cNvSpPr/>
          <p:nvPr/>
        </p:nvSpPr>
        <p:spPr>
          <a:xfrm>
            <a:off x="1295401" y="4660750"/>
            <a:ext cx="986167"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1956</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nvGrpSpPr>
          <p:cNvPr id="30" name="组合 198">
            <a:extLst>
              <a:ext uri="{FF2B5EF4-FFF2-40B4-BE49-F238E27FC236}">
                <a16:creationId xmlns:a16="http://schemas.microsoft.com/office/drawing/2014/main" id="{80C829CA-2527-8A4C-6EC8-D9EB7C61B2D5}"/>
              </a:ext>
            </a:extLst>
          </p:cNvPr>
          <p:cNvGrpSpPr/>
          <p:nvPr/>
        </p:nvGrpSpPr>
        <p:grpSpPr>
          <a:xfrm>
            <a:off x="1371600" y="1558913"/>
            <a:ext cx="1292350" cy="1752208"/>
            <a:chOff x="59269" y="1589468"/>
            <a:chExt cx="1292350" cy="1752208"/>
          </a:xfrm>
        </p:grpSpPr>
        <p:grpSp>
          <p:nvGrpSpPr>
            <p:cNvPr id="31" name="组合 199">
              <a:extLst>
                <a:ext uri="{FF2B5EF4-FFF2-40B4-BE49-F238E27FC236}">
                  <a16:creationId xmlns:a16="http://schemas.microsoft.com/office/drawing/2014/main" id="{936085D9-B545-B241-A327-92FD8F0A19CB}"/>
                </a:ext>
              </a:extLst>
            </p:cNvPr>
            <p:cNvGrpSpPr/>
            <p:nvPr/>
          </p:nvGrpSpPr>
          <p:grpSpPr>
            <a:xfrm>
              <a:off x="378266" y="1821981"/>
              <a:ext cx="464537" cy="1519695"/>
              <a:chOff x="378266" y="1821981"/>
              <a:chExt cx="464537" cy="1519695"/>
            </a:xfrm>
          </p:grpSpPr>
          <p:sp>
            <p:nvSpPr>
              <p:cNvPr id="35" name="object 34">
                <a:extLst>
                  <a:ext uri="{FF2B5EF4-FFF2-40B4-BE49-F238E27FC236}">
                    <a16:creationId xmlns:a16="http://schemas.microsoft.com/office/drawing/2014/main" id="{57374C00-B195-7B99-88DF-17272C013CBF}"/>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B2D234"/>
              </a:solidFill>
              <a:ln w="6350">
                <a:noFill/>
              </a:ln>
            </p:spPr>
            <p:txBody>
              <a:bodyPr wrap="square" lIns="0" tIns="0" rIns="0" bIns="0" rtlCol="0"/>
              <a:lstStyle/>
              <a:p>
                <a:endParaRPr sz="1350">
                  <a:solidFill>
                    <a:schemeClr val="tx2"/>
                  </a:solidFill>
                </a:endParaRPr>
              </a:p>
            </p:txBody>
          </p:sp>
          <p:sp>
            <p:nvSpPr>
              <p:cNvPr id="36" name="矩形 204">
                <a:extLst>
                  <a:ext uri="{FF2B5EF4-FFF2-40B4-BE49-F238E27FC236}">
                    <a16:creationId xmlns:a16="http://schemas.microsoft.com/office/drawing/2014/main" id="{C3BD1828-C976-0CE0-F4B7-B5E6F9DA7D86}"/>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tx2"/>
                  </a:solidFill>
                  <a:ea typeface="微软雅黑" panose="020B0503020204020204" pitchFamily="34" charset="-122"/>
                </a:endParaRPr>
              </a:p>
            </p:txBody>
          </p:sp>
        </p:grpSp>
        <p:grpSp>
          <p:nvGrpSpPr>
            <p:cNvPr id="32" name="组合 200">
              <a:extLst>
                <a:ext uri="{FF2B5EF4-FFF2-40B4-BE49-F238E27FC236}">
                  <a16:creationId xmlns:a16="http://schemas.microsoft.com/office/drawing/2014/main" id="{CB02DF16-7AB0-80A5-6B8F-06A887344505}"/>
                </a:ext>
              </a:extLst>
            </p:cNvPr>
            <p:cNvGrpSpPr/>
            <p:nvPr/>
          </p:nvGrpSpPr>
          <p:grpSpPr>
            <a:xfrm>
              <a:off x="59269" y="1589468"/>
              <a:ext cx="1292350" cy="1023852"/>
              <a:chOff x="122014" y="5256100"/>
              <a:chExt cx="1108401" cy="973693"/>
            </a:xfrm>
          </p:grpSpPr>
          <p:sp>
            <p:nvSpPr>
              <p:cNvPr id="33" name="TextBox 4">
                <a:extLst>
                  <a:ext uri="{FF2B5EF4-FFF2-40B4-BE49-F238E27FC236}">
                    <a16:creationId xmlns:a16="http://schemas.microsoft.com/office/drawing/2014/main" id="{5E3ACD42-DA7E-51F3-FFE8-7A00281A05F4}"/>
                  </a:ext>
                </a:extLst>
              </p:cNvPr>
              <p:cNvSpPr txBox="1"/>
              <p:nvPr/>
            </p:nvSpPr>
            <p:spPr>
              <a:xfrm>
                <a:off x="154479" y="5571222"/>
                <a:ext cx="1075936" cy="658571"/>
              </a:xfrm>
              <a:prstGeom prst="rect">
                <a:avLst/>
              </a:prstGeom>
              <a:noFill/>
            </p:spPr>
            <p:txBody>
              <a:bodyPr wrap="square" rtlCol="0">
                <a:spAutoFit/>
              </a:bodyPr>
              <a:lstStyle/>
              <a:p>
                <a:r>
                  <a:rPr lang="en-US" altLang="zh-CN" sz="1300">
                    <a:solidFill>
                      <a:schemeClr val="tx2"/>
                    </a:solidFill>
                    <a:latin typeface="微软雅黑" panose="020B0503020204020204" pitchFamily="34" charset="-122"/>
                    <a:ea typeface="微软雅黑" panose="020B0503020204020204" pitchFamily="34" charset="-122"/>
                  </a:rPr>
                  <a:t>Lucien Meh</a:t>
                </a:r>
                <a:r>
                  <a:rPr lang="zh-CN" altLang="en-US" sz="1300">
                    <a:solidFill>
                      <a:schemeClr val="tx2"/>
                    </a:solidFill>
                    <a:latin typeface="微软雅黑" panose="020B0503020204020204" pitchFamily="34" charset="-122"/>
                    <a:ea typeface="微软雅黑" panose="020B0503020204020204" pitchFamily="34" charset="-122"/>
                  </a:rPr>
                  <a:t>提出法律科学的自动化处理</a:t>
                </a:r>
                <a:r>
                  <a:rPr lang="en-US" altLang="zh-CN" sz="1300">
                    <a:solidFill>
                      <a:schemeClr val="tx2"/>
                    </a:solidFill>
                    <a:latin typeface="微软雅黑" panose="020B0503020204020204" pitchFamily="34" charset="-122"/>
                    <a:ea typeface="微软雅黑" panose="020B0503020204020204" pitchFamily="34" charset="-122"/>
                  </a:rPr>
                  <a:t> </a:t>
                </a:r>
              </a:p>
            </p:txBody>
          </p:sp>
          <p:sp>
            <p:nvSpPr>
              <p:cNvPr id="34" name="矩形 202">
                <a:extLst>
                  <a:ext uri="{FF2B5EF4-FFF2-40B4-BE49-F238E27FC236}">
                    <a16:creationId xmlns:a16="http://schemas.microsoft.com/office/drawing/2014/main" id="{D6B810CD-9829-22A1-A381-592B973BA87C}"/>
                  </a:ext>
                </a:extLst>
              </p:cNvPr>
              <p:cNvSpPr/>
              <p:nvPr/>
            </p:nvSpPr>
            <p:spPr>
              <a:xfrm>
                <a:off x="122014" y="5256100"/>
                <a:ext cx="845799" cy="351238"/>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1958</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grpSp>
        <p:nvGrpSpPr>
          <p:cNvPr id="37" name="组合 205">
            <a:extLst>
              <a:ext uri="{FF2B5EF4-FFF2-40B4-BE49-F238E27FC236}">
                <a16:creationId xmlns:a16="http://schemas.microsoft.com/office/drawing/2014/main" id="{607C7976-303C-A5CC-29A2-9E8F35EB9BE8}"/>
              </a:ext>
            </a:extLst>
          </p:cNvPr>
          <p:cNvGrpSpPr/>
          <p:nvPr/>
        </p:nvGrpSpPr>
        <p:grpSpPr>
          <a:xfrm>
            <a:off x="3010656" y="1558914"/>
            <a:ext cx="997112" cy="1039151"/>
            <a:chOff x="122014" y="5256100"/>
            <a:chExt cx="1108401" cy="944634"/>
          </a:xfrm>
        </p:grpSpPr>
        <p:sp>
          <p:nvSpPr>
            <p:cNvPr id="38" name="TextBox 4">
              <a:extLst>
                <a:ext uri="{FF2B5EF4-FFF2-40B4-BE49-F238E27FC236}">
                  <a16:creationId xmlns:a16="http://schemas.microsoft.com/office/drawing/2014/main" id="{BB75EAA4-6F6F-15D5-A550-AB516D6C29BE}"/>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税务法分析系统</a:t>
              </a:r>
              <a:r>
                <a:rPr lang="en-US" altLang="zh-CN" sz="1300">
                  <a:solidFill>
                    <a:schemeClr val="tx2"/>
                  </a:solidFill>
                  <a:latin typeface="微软雅黑" panose="020B0503020204020204" pitchFamily="34" charset="-122"/>
                  <a:ea typeface="微软雅黑" panose="020B0503020204020204" pitchFamily="34" charset="-122"/>
                </a:rPr>
                <a:t>TAXMAN</a:t>
              </a:r>
            </a:p>
          </p:txBody>
        </p:sp>
        <p:sp>
          <p:nvSpPr>
            <p:cNvPr id="39" name="矩形 207">
              <a:extLst>
                <a:ext uri="{FF2B5EF4-FFF2-40B4-BE49-F238E27FC236}">
                  <a16:creationId xmlns:a16="http://schemas.microsoft.com/office/drawing/2014/main" id="{C55C0B7F-EEC0-31B2-FDDD-662F387F0F92}"/>
                </a:ext>
              </a:extLst>
            </p:cNvPr>
            <p:cNvSpPr/>
            <p:nvPr/>
          </p:nvSpPr>
          <p:spPr>
            <a:xfrm>
              <a:off x="122014" y="5256100"/>
              <a:ext cx="1096234" cy="335739"/>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1977</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40" name="组合 208">
            <a:extLst>
              <a:ext uri="{FF2B5EF4-FFF2-40B4-BE49-F238E27FC236}">
                <a16:creationId xmlns:a16="http://schemas.microsoft.com/office/drawing/2014/main" id="{707A0A19-1996-3FFA-D69F-52D63B462FE9}"/>
              </a:ext>
            </a:extLst>
          </p:cNvPr>
          <p:cNvGrpSpPr/>
          <p:nvPr/>
        </p:nvGrpSpPr>
        <p:grpSpPr>
          <a:xfrm>
            <a:off x="9317708" y="4660751"/>
            <a:ext cx="1731292" cy="1005109"/>
            <a:chOff x="115796" y="5440854"/>
            <a:chExt cx="1731292" cy="1005109"/>
          </a:xfrm>
        </p:grpSpPr>
        <p:sp>
          <p:nvSpPr>
            <p:cNvPr id="41" name="TextBox 4">
              <a:extLst>
                <a:ext uri="{FF2B5EF4-FFF2-40B4-BE49-F238E27FC236}">
                  <a16:creationId xmlns:a16="http://schemas.microsoft.com/office/drawing/2014/main" id="{3386E4DE-54BA-7832-3FA1-0DE7686865DC}"/>
                </a:ext>
              </a:extLst>
            </p:cNvPr>
            <p:cNvSpPr txBox="1"/>
            <p:nvPr/>
          </p:nvSpPr>
          <p:spPr>
            <a:xfrm>
              <a:off x="115796" y="5753466"/>
              <a:ext cx="1731292" cy="692497"/>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深度神经网络应用于罪名预测、法规匹配、刑期预测</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42" name="矩形 210">
              <a:extLst>
                <a:ext uri="{FF2B5EF4-FFF2-40B4-BE49-F238E27FC236}">
                  <a16:creationId xmlns:a16="http://schemas.microsoft.com/office/drawing/2014/main" id="{B7904C07-3017-413F-B5D4-CFF1EFE33561}"/>
                </a:ext>
              </a:extLst>
            </p:cNvPr>
            <p:cNvSpPr/>
            <p:nvPr/>
          </p:nvSpPr>
          <p:spPr>
            <a:xfrm>
              <a:off x="115796" y="5440854"/>
              <a:ext cx="1657826"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2017-2019</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43" name="组合 211">
            <a:extLst>
              <a:ext uri="{FF2B5EF4-FFF2-40B4-BE49-F238E27FC236}">
                <a16:creationId xmlns:a16="http://schemas.microsoft.com/office/drawing/2014/main" id="{0FEDFC62-2D7B-C97B-D1AD-7EACD5F95FCE}"/>
              </a:ext>
            </a:extLst>
          </p:cNvPr>
          <p:cNvGrpSpPr/>
          <p:nvPr/>
        </p:nvGrpSpPr>
        <p:grpSpPr>
          <a:xfrm>
            <a:off x="8857957" y="1558916"/>
            <a:ext cx="1739629" cy="1039151"/>
            <a:chOff x="122014" y="5256100"/>
            <a:chExt cx="1108401" cy="944634"/>
          </a:xfrm>
        </p:grpSpPr>
        <p:sp>
          <p:nvSpPr>
            <p:cNvPr id="44" name="TextBox 4">
              <a:extLst>
                <a:ext uri="{FF2B5EF4-FFF2-40B4-BE49-F238E27FC236}">
                  <a16:creationId xmlns:a16="http://schemas.microsoft.com/office/drawing/2014/main" id="{C6B6F08B-BD1E-9C12-D5A0-54398E947D4B}"/>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上海市高级人民法院立项开发量刑智能辅助系统（</a:t>
              </a:r>
              <a:r>
                <a:rPr lang="en-US" altLang="zh-CN" sz="1300">
                  <a:solidFill>
                    <a:schemeClr val="tx2"/>
                  </a:solidFill>
                  <a:latin typeface="微软雅黑" panose="020B0503020204020204" pitchFamily="34" charset="-122"/>
                  <a:ea typeface="微软雅黑" panose="020B0503020204020204" pitchFamily="34" charset="-122"/>
                </a:rPr>
                <a:t>206</a:t>
              </a:r>
              <a:r>
                <a:rPr lang="zh-CN" altLang="en-US" sz="1300">
                  <a:solidFill>
                    <a:schemeClr val="tx2"/>
                  </a:solidFill>
                  <a:latin typeface="微软雅黑" panose="020B0503020204020204" pitchFamily="34" charset="-122"/>
                  <a:ea typeface="微软雅黑" panose="020B0503020204020204" pitchFamily="34" charset="-122"/>
                </a:rPr>
                <a:t>系统）</a:t>
              </a:r>
            </a:p>
          </p:txBody>
        </p:sp>
        <p:sp>
          <p:nvSpPr>
            <p:cNvPr id="45" name="矩形 213">
              <a:extLst>
                <a:ext uri="{FF2B5EF4-FFF2-40B4-BE49-F238E27FC236}">
                  <a16:creationId xmlns:a16="http://schemas.microsoft.com/office/drawing/2014/main" id="{92D6D455-9921-1120-D22E-08680252231D}"/>
                </a:ext>
              </a:extLst>
            </p:cNvPr>
            <p:cNvSpPr/>
            <p:nvPr/>
          </p:nvSpPr>
          <p:spPr>
            <a:xfrm>
              <a:off x="122014" y="5256100"/>
              <a:ext cx="628334" cy="335739"/>
            </a:xfrm>
            <a:prstGeom prst="rect">
              <a:avLst/>
            </a:prstGeom>
          </p:spPr>
          <p:txBody>
            <a:bodyPr wrap="none">
              <a:spAutoFit/>
            </a:bodyPr>
            <a:lstStyle/>
            <a:p>
              <a:r>
                <a:rPr lang="en-US" altLang="zh-CN" b="1" dirty="0">
                  <a:solidFill>
                    <a:schemeClr val="tx2"/>
                  </a:solidFill>
                  <a:latin typeface="微软雅黑" panose="020B0503020204020204" pitchFamily="34" charset="-122"/>
                  <a:ea typeface="微软雅黑" panose="020B0503020204020204" pitchFamily="34" charset="-122"/>
                </a:rPr>
                <a:t>2017</a:t>
              </a:r>
              <a:r>
                <a:rPr lang="zh-CN" altLang="en-US" b="1" dirty="0">
                  <a:solidFill>
                    <a:schemeClr val="tx2"/>
                  </a:solidFill>
                  <a:latin typeface="微软雅黑" panose="020B0503020204020204" pitchFamily="34" charset="-122"/>
                  <a:ea typeface="微软雅黑" panose="020B0503020204020204" pitchFamily="34" charset="-122"/>
                </a:rPr>
                <a:t>年</a:t>
              </a:r>
              <a:endParaRPr lang="zh-CN" altLang="en-US" sz="2000" b="1" dirty="0">
                <a:solidFill>
                  <a:schemeClr val="tx2"/>
                </a:solidFill>
              </a:endParaRPr>
            </a:p>
          </p:txBody>
        </p:sp>
      </p:grpSp>
      <p:grpSp>
        <p:nvGrpSpPr>
          <p:cNvPr id="46" name="组合 214">
            <a:extLst>
              <a:ext uri="{FF2B5EF4-FFF2-40B4-BE49-F238E27FC236}">
                <a16:creationId xmlns:a16="http://schemas.microsoft.com/office/drawing/2014/main" id="{BEE64C0A-7854-ADEE-E9E9-5E2FE650D949}"/>
              </a:ext>
            </a:extLst>
          </p:cNvPr>
          <p:cNvGrpSpPr/>
          <p:nvPr/>
        </p:nvGrpSpPr>
        <p:grpSpPr>
          <a:xfrm>
            <a:off x="8002634" y="3957481"/>
            <a:ext cx="1075936" cy="1708516"/>
            <a:chOff x="6361097" y="3957481"/>
            <a:chExt cx="1075936" cy="1708516"/>
          </a:xfrm>
        </p:grpSpPr>
        <p:grpSp>
          <p:nvGrpSpPr>
            <p:cNvPr id="47" name="组合 215">
              <a:extLst>
                <a:ext uri="{FF2B5EF4-FFF2-40B4-BE49-F238E27FC236}">
                  <a16:creationId xmlns:a16="http://schemas.microsoft.com/office/drawing/2014/main" id="{10BE1398-45F6-142A-3767-C841578AF2B3}"/>
                </a:ext>
              </a:extLst>
            </p:cNvPr>
            <p:cNvGrpSpPr/>
            <p:nvPr/>
          </p:nvGrpSpPr>
          <p:grpSpPr>
            <a:xfrm rot="10800000">
              <a:off x="6582363" y="3957481"/>
              <a:ext cx="506722" cy="1519695"/>
              <a:chOff x="671496" y="5030653"/>
              <a:chExt cx="506722" cy="1519695"/>
            </a:xfrm>
          </p:grpSpPr>
          <p:sp>
            <p:nvSpPr>
              <p:cNvPr id="51" name="object 34">
                <a:extLst>
                  <a:ext uri="{FF2B5EF4-FFF2-40B4-BE49-F238E27FC236}">
                    <a16:creationId xmlns:a16="http://schemas.microsoft.com/office/drawing/2014/main" id="{96446A4E-0BDF-9399-A077-08A33C707A3E}"/>
                  </a:ext>
                </a:extLst>
              </p:cNvPr>
              <p:cNvSpPr/>
              <p:nvPr/>
            </p:nvSpPr>
            <p:spPr>
              <a:xfrm>
                <a:off x="861516" y="5110188"/>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0CB0DC"/>
              </a:solidFill>
              <a:ln w="6350">
                <a:noFill/>
              </a:ln>
            </p:spPr>
            <p:txBody>
              <a:bodyPr wrap="square" lIns="0" tIns="0" rIns="0" bIns="0" rtlCol="0"/>
              <a:lstStyle/>
              <a:p>
                <a:endParaRPr sz="1350"/>
              </a:p>
            </p:txBody>
          </p:sp>
          <p:sp>
            <p:nvSpPr>
              <p:cNvPr id="52" name="矩形 220">
                <a:extLst>
                  <a:ext uri="{FF2B5EF4-FFF2-40B4-BE49-F238E27FC236}">
                    <a16:creationId xmlns:a16="http://schemas.microsoft.com/office/drawing/2014/main" id="{890612A0-8F42-3DB9-2D92-D31E3160F23C}"/>
                  </a:ext>
                </a:extLst>
              </p:cNvPr>
              <p:cNvSpPr/>
              <p:nvPr/>
            </p:nvSpPr>
            <p:spPr>
              <a:xfrm>
                <a:off x="671496" y="5030653"/>
                <a:ext cx="506722" cy="7952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48" name="组合 216">
              <a:extLst>
                <a:ext uri="{FF2B5EF4-FFF2-40B4-BE49-F238E27FC236}">
                  <a16:creationId xmlns:a16="http://schemas.microsoft.com/office/drawing/2014/main" id="{28A29AC0-5C14-6D62-EEF8-9EC7B79A2EF2}"/>
                </a:ext>
              </a:extLst>
            </p:cNvPr>
            <p:cNvGrpSpPr/>
            <p:nvPr/>
          </p:nvGrpSpPr>
          <p:grpSpPr>
            <a:xfrm>
              <a:off x="6361097" y="4660888"/>
              <a:ext cx="1075936" cy="1005109"/>
              <a:chOff x="115796" y="5440854"/>
              <a:chExt cx="1075936" cy="1005109"/>
            </a:xfrm>
          </p:grpSpPr>
          <p:sp>
            <p:nvSpPr>
              <p:cNvPr id="49" name="TextBox 4">
                <a:extLst>
                  <a:ext uri="{FF2B5EF4-FFF2-40B4-BE49-F238E27FC236}">
                    <a16:creationId xmlns:a16="http://schemas.microsoft.com/office/drawing/2014/main" id="{7E7969F7-9F82-F112-667F-2C1842BCCC6D}"/>
                  </a:ext>
                </a:extLst>
              </p:cNvPr>
              <p:cNvSpPr txBox="1"/>
              <p:nvPr/>
            </p:nvSpPr>
            <p:spPr>
              <a:xfrm>
                <a:off x="115796" y="5753466"/>
                <a:ext cx="1075936" cy="692497"/>
              </a:xfrm>
              <a:prstGeom prst="rect">
                <a:avLst/>
              </a:prstGeom>
              <a:noFill/>
            </p:spPr>
            <p:txBody>
              <a:bodyPr wrap="square" rtlCol="0">
                <a:spAutoFit/>
              </a:bodyPr>
              <a:lstStyle/>
              <a:p>
                <a:r>
                  <a:rPr lang="zh-CN" altLang="en-US" sz="1300" dirty="0">
                    <a:solidFill>
                      <a:schemeClr val="tx2"/>
                    </a:solidFill>
                    <a:latin typeface="微软雅黑" panose="020B0503020204020204" pitchFamily="34" charset="-122"/>
                    <a:ea typeface="微软雅黑" panose="020B0503020204020204" pitchFamily="34" charset="-122"/>
                  </a:rPr>
                  <a:t>贝叶斯信念网络分析美国刑事案件</a:t>
                </a:r>
                <a:endParaRPr lang="en-US" altLang="zh-CN" sz="1300" dirty="0">
                  <a:solidFill>
                    <a:schemeClr val="tx2"/>
                  </a:solidFill>
                  <a:latin typeface="微软雅黑" panose="020B0503020204020204" pitchFamily="34" charset="-122"/>
                  <a:ea typeface="微软雅黑" panose="020B0503020204020204" pitchFamily="34" charset="-122"/>
                </a:endParaRPr>
              </a:p>
            </p:txBody>
          </p:sp>
          <p:sp>
            <p:nvSpPr>
              <p:cNvPr id="50" name="矩形 218">
                <a:extLst>
                  <a:ext uri="{FF2B5EF4-FFF2-40B4-BE49-F238E27FC236}">
                    <a16:creationId xmlns:a16="http://schemas.microsoft.com/office/drawing/2014/main" id="{B2257171-D7B4-0807-7EEA-4F872EC1F602}"/>
                  </a:ext>
                </a:extLst>
              </p:cNvPr>
              <p:cNvSpPr/>
              <p:nvPr/>
            </p:nvSpPr>
            <p:spPr>
              <a:xfrm>
                <a:off x="115796" y="5440854"/>
                <a:ext cx="986167" cy="369332"/>
              </a:xfrm>
              <a:prstGeom prst="rect">
                <a:avLst/>
              </a:prstGeom>
            </p:spPr>
            <p:txBody>
              <a:bodyPr wrap="none">
                <a:spAutoFit/>
              </a:bodyPr>
              <a:lstStyle/>
              <a:p>
                <a:r>
                  <a:rPr lang="en-US" altLang="zh-CN" b="1" dirty="0">
                    <a:solidFill>
                      <a:schemeClr val="tx2"/>
                    </a:solidFill>
                    <a:latin typeface="微软雅黑" panose="020B0503020204020204" pitchFamily="34" charset="-122"/>
                    <a:ea typeface="微软雅黑" panose="020B0503020204020204" pitchFamily="34" charset="-122"/>
                  </a:rPr>
                  <a:t>2008</a:t>
                </a:r>
                <a:r>
                  <a:rPr lang="zh-CN" altLang="en-US" b="1" dirty="0">
                    <a:solidFill>
                      <a:schemeClr val="tx2"/>
                    </a:solidFill>
                    <a:latin typeface="微软雅黑" panose="020B0503020204020204" pitchFamily="34" charset="-122"/>
                    <a:ea typeface="微软雅黑" panose="020B0503020204020204" pitchFamily="34" charset="-122"/>
                  </a:rPr>
                  <a:t>年</a:t>
                </a:r>
                <a:endParaRPr lang="zh-CN" altLang="en-US" sz="2000" b="1" dirty="0">
                  <a:solidFill>
                    <a:schemeClr val="tx2"/>
                  </a:solidFill>
                </a:endParaRPr>
              </a:p>
            </p:txBody>
          </p:sp>
        </p:grpSp>
      </p:grpSp>
      <p:grpSp>
        <p:nvGrpSpPr>
          <p:cNvPr id="53" name="组合 221">
            <a:extLst>
              <a:ext uri="{FF2B5EF4-FFF2-40B4-BE49-F238E27FC236}">
                <a16:creationId xmlns:a16="http://schemas.microsoft.com/office/drawing/2014/main" id="{3278036C-A14E-B6DD-37FE-2290C37C3535}"/>
              </a:ext>
            </a:extLst>
          </p:cNvPr>
          <p:cNvGrpSpPr/>
          <p:nvPr/>
        </p:nvGrpSpPr>
        <p:grpSpPr>
          <a:xfrm>
            <a:off x="7800513" y="1558913"/>
            <a:ext cx="1016644" cy="1778728"/>
            <a:chOff x="6180369" y="1559097"/>
            <a:chExt cx="1016644" cy="1778728"/>
          </a:xfrm>
        </p:grpSpPr>
        <p:grpSp>
          <p:nvGrpSpPr>
            <p:cNvPr id="54" name="组合 222">
              <a:extLst>
                <a:ext uri="{FF2B5EF4-FFF2-40B4-BE49-F238E27FC236}">
                  <a16:creationId xmlns:a16="http://schemas.microsoft.com/office/drawing/2014/main" id="{582829F1-5266-A89F-521C-3F884014EB66}"/>
                </a:ext>
              </a:extLst>
            </p:cNvPr>
            <p:cNvGrpSpPr/>
            <p:nvPr/>
          </p:nvGrpSpPr>
          <p:grpSpPr>
            <a:xfrm>
              <a:off x="6423416" y="1818130"/>
              <a:ext cx="464537" cy="1519695"/>
              <a:chOff x="378266" y="1821981"/>
              <a:chExt cx="464537" cy="1519695"/>
            </a:xfrm>
          </p:grpSpPr>
          <p:sp>
            <p:nvSpPr>
              <p:cNvPr id="58" name="object 34">
                <a:extLst>
                  <a:ext uri="{FF2B5EF4-FFF2-40B4-BE49-F238E27FC236}">
                    <a16:creationId xmlns:a16="http://schemas.microsoft.com/office/drawing/2014/main" id="{41B6E660-226D-4112-50A0-4305285D9217}"/>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10B0D5"/>
              </a:solidFill>
              <a:ln w="6350">
                <a:noFill/>
              </a:ln>
            </p:spPr>
            <p:txBody>
              <a:bodyPr wrap="square" lIns="0" tIns="0" rIns="0" bIns="0" rtlCol="0"/>
              <a:lstStyle/>
              <a:p>
                <a:endParaRPr sz="1350">
                  <a:solidFill>
                    <a:schemeClr val="tx2"/>
                  </a:solidFill>
                </a:endParaRPr>
              </a:p>
            </p:txBody>
          </p:sp>
          <p:sp>
            <p:nvSpPr>
              <p:cNvPr id="59" name="矩形 227">
                <a:extLst>
                  <a:ext uri="{FF2B5EF4-FFF2-40B4-BE49-F238E27FC236}">
                    <a16:creationId xmlns:a16="http://schemas.microsoft.com/office/drawing/2014/main" id="{495299B0-BABA-7655-9851-7AB79ABB08B2}"/>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tx2"/>
                  </a:solidFill>
                  <a:ea typeface="微软雅黑" panose="020B0503020204020204" pitchFamily="34" charset="-122"/>
                </a:endParaRPr>
              </a:p>
            </p:txBody>
          </p:sp>
        </p:grpSp>
        <p:grpSp>
          <p:nvGrpSpPr>
            <p:cNvPr id="55" name="组合 223">
              <a:extLst>
                <a:ext uri="{FF2B5EF4-FFF2-40B4-BE49-F238E27FC236}">
                  <a16:creationId xmlns:a16="http://schemas.microsoft.com/office/drawing/2014/main" id="{E6421EB7-7E2B-2A3C-3269-875130B8A068}"/>
                </a:ext>
              </a:extLst>
            </p:cNvPr>
            <p:cNvGrpSpPr/>
            <p:nvPr/>
          </p:nvGrpSpPr>
          <p:grpSpPr>
            <a:xfrm>
              <a:off x="6180369" y="1559097"/>
              <a:ext cx="1016644" cy="1058651"/>
              <a:chOff x="100302" y="5238374"/>
              <a:chExt cx="1130113" cy="962360"/>
            </a:xfrm>
          </p:grpSpPr>
          <p:sp>
            <p:nvSpPr>
              <p:cNvPr id="56" name="TextBox 4">
                <a:extLst>
                  <a:ext uri="{FF2B5EF4-FFF2-40B4-BE49-F238E27FC236}">
                    <a16:creationId xmlns:a16="http://schemas.microsoft.com/office/drawing/2014/main" id="{37C6B651-8676-C0F7-F875-A2E8EE4B2363}"/>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贝叶斯网络用于实证分析</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57" name="矩形 225">
                <a:extLst>
                  <a:ext uri="{FF2B5EF4-FFF2-40B4-BE49-F238E27FC236}">
                    <a16:creationId xmlns:a16="http://schemas.microsoft.com/office/drawing/2014/main" id="{246F0045-4BC7-D261-AEE4-AE12659DE22C}"/>
                  </a:ext>
                </a:extLst>
              </p:cNvPr>
              <p:cNvSpPr/>
              <p:nvPr/>
            </p:nvSpPr>
            <p:spPr>
              <a:xfrm>
                <a:off x="100302" y="5238374"/>
                <a:ext cx="1096234" cy="335739"/>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2007</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grpSp>
        <p:nvGrpSpPr>
          <p:cNvPr id="60" name="组合 229">
            <a:extLst>
              <a:ext uri="{FF2B5EF4-FFF2-40B4-BE49-F238E27FC236}">
                <a16:creationId xmlns:a16="http://schemas.microsoft.com/office/drawing/2014/main" id="{3F883B6F-1C5A-1B2C-7696-FA708591AD23}"/>
              </a:ext>
            </a:extLst>
          </p:cNvPr>
          <p:cNvGrpSpPr/>
          <p:nvPr/>
        </p:nvGrpSpPr>
        <p:grpSpPr>
          <a:xfrm rot="10800000">
            <a:off x="7342453" y="3971398"/>
            <a:ext cx="522144" cy="1529389"/>
            <a:chOff x="656074" y="5030653"/>
            <a:chExt cx="522144" cy="1529389"/>
          </a:xfrm>
        </p:grpSpPr>
        <p:sp>
          <p:nvSpPr>
            <p:cNvPr id="61" name="object 34">
              <a:extLst>
                <a:ext uri="{FF2B5EF4-FFF2-40B4-BE49-F238E27FC236}">
                  <a16:creationId xmlns:a16="http://schemas.microsoft.com/office/drawing/2014/main" id="{7CA5AE07-BB2F-6C88-ABD7-A85D84537F5F}"/>
                </a:ext>
              </a:extLst>
            </p:cNvPr>
            <p:cNvSpPr/>
            <p:nvPr/>
          </p:nvSpPr>
          <p:spPr>
            <a:xfrm>
              <a:off x="656074" y="5119882"/>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22B0B7"/>
            </a:solidFill>
            <a:ln w="6350">
              <a:noFill/>
            </a:ln>
          </p:spPr>
          <p:txBody>
            <a:bodyPr wrap="square" lIns="0" tIns="0" rIns="0" bIns="0" rtlCol="0"/>
            <a:lstStyle/>
            <a:p>
              <a:endParaRPr sz="1350"/>
            </a:p>
          </p:txBody>
        </p:sp>
        <p:sp>
          <p:nvSpPr>
            <p:cNvPr id="62" name="矩形 234">
              <a:extLst>
                <a:ext uri="{FF2B5EF4-FFF2-40B4-BE49-F238E27FC236}">
                  <a16:creationId xmlns:a16="http://schemas.microsoft.com/office/drawing/2014/main" id="{86B7E646-B039-0BA4-C584-03368590C3A0}"/>
                </a:ext>
              </a:extLst>
            </p:cNvPr>
            <p:cNvSpPr/>
            <p:nvPr/>
          </p:nvSpPr>
          <p:spPr>
            <a:xfrm>
              <a:off x="671496" y="5030653"/>
              <a:ext cx="506722" cy="8101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63" name="组合 230">
            <a:extLst>
              <a:ext uri="{FF2B5EF4-FFF2-40B4-BE49-F238E27FC236}">
                <a16:creationId xmlns:a16="http://schemas.microsoft.com/office/drawing/2014/main" id="{23DF64B6-960A-C280-B54C-5F94EB572781}"/>
              </a:ext>
            </a:extLst>
          </p:cNvPr>
          <p:cNvGrpSpPr/>
          <p:nvPr/>
        </p:nvGrpSpPr>
        <p:grpSpPr>
          <a:xfrm>
            <a:off x="7032104" y="4660751"/>
            <a:ext cx="1075936" cy="1005109"/>
            <a:chOff x="115796" y="5440854"/>
            <a:chExt cx="1075936" cy="1005109"/>
          </a:xfrm>
        </p:grpSpPr>
        <p:sp>
          <p:nvSpPr>
            <p:cNvPr id="64" name="TextBox 4">
              <a:extLst>
                <a:ext uri="{FF2B5EF4-FFF2-40B4-BE49-F238E27FC236}">
                  <a16:creationId xmlns:a16="http://schemas.microsoft.com/office/drawing/2014/main" id="{20B03EB0-BF3A-8986-0AE5-1FD71109A4DD}"/>
                </a:ext>
              </a:extLst>
            </p:cNvPr>
            <p:cNvSpPr txBox="1"/>
            <p:nvPr/>
          </p:nvSpPr>
          <p:spPr>
            <a:xfrm>
              <a:off x="115796" y="5753466"/>
              <a:ext cx="1075936" cy="692497"/>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贝叶斯网络用于法庭证据调查</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65" name="矩形 232">
              <a:extLst>
                <a:ext uri="{FF2B5EF4-FFF2-40B4-BE49-F238E27FC236}">
                  <a16:creationId xmlns:a16="http://schemas.microsoft.com/office/drawing/2014/main" id="{9300921A-BEAF-91D2-D39F-AF9EFA3DE03E}"/>
                </a:ext>
              </a:extLst>
            </p:cNvPr>
            <p:cNvSpPr/>
            <p:nvPr/>
          </p:nvSpPr>
          <p:spPr>
            <a:xfrm>
              <a:off x="115796" y="5440854"/>
              <a:ext cx="986167"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2005</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66" name="组合 235">
            <a:extLst>
              <a:ext uri="{FF2B5EF4-FFF2-40B4-BE49-F238E27FC236}">
                <a16:creationId xmlns:a16="http://schemas.microsoft.com/office/drawing/2014/main" id="{B05F0E7D-6644-C8F4-079A-CB3877483008}"/>
              </a:ext>
            </a:extLst>
          </p:cNvPr>
          <p:cNvGrpSpPr/>
          <p:nvPr/>
        </p:nvGrpSpPr>
        <p:grpSpPr>
          <a:xfrm>
            <a:off x="6329825" y="1558913"/>
            <a:ext cx="995454" cy="1786276"/>
            <a:chOff x="5031072" y="1559463"/>
            <a:chExt cx="995454" cy="1786276"/>
          </a:xfrm>
        </p:grpSpPr>
        <p:grpSp>
          <p:nvGrpSpPr>
            <p:cNvPr id="67" name="组合 236">
              <a:extLst>
                <a:ext uri="{FF2B5EF4-FFF2-40B4-BE49-F238E27FC236}">
                  <a16:creationId xmlns:a16="http://schemas.microsoft.com/office/drawing/2014/main" id="{EF2189AB-5877-E982-3A6E-6EC3EF03CE6C}"/>
                </a:ext>
              </a:extLst>
            </p:cNvPr>
            <p:cNvGrpSpPr/>
            <p:nvPr/>
          </p:nvGrpSpPr>
          <p:grpSpPr>
            <a:xfrm>
              <a:off x="5238697" y="1826044"/>
              <a:ext cx="464537" cy="1519695"/>
              <a:chOff x="378266" y="1821981"/>
              <a:chExt cx="464537" cy="1519695"/>
            </a:xfrm>
          </p:grpSpPr>
          <p:sp>
            <p:nvSpPr>
              <p:cNvPr id="71" name="object 34">
                <a:extLst>
                  <a:ext uri="{FF2B5EF4-FFF2-40B4-BE49-F238E27FC236}">
                    <a16:creationId xmlns:a16="http://schemas.microsoft.com/office/drawing/2014/main" id="{D8206BD5-F448-03B2-8C22-23FA9AD32E2A}"/>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2EB0A2"/>
              </a:solidFill>
              <a:ln w="6350">
                <a:noFill/>
              </a:ln>
            </p:spPr>
            <p:txBody>
              <a:bodyPr wrap="square" lIns="0" tIns="0" rIns="0" bIns="0" rtlCol="0"/>
              <a:lstStyle/>
              <a:p>
                <a:endParaRPr sz="1350">
                  <a:solidFill>
                    <a:schemeClr val="tx2"/>
                  </a:solidFill>
                </a:endParaRPr>
              </a:p>
            </p:txBody>
          </p:sp>
          <p:sp>
            <p:nvSpPr>
              <p:cNvPr id="72" name="矩形 241">
                <a:extLst>
                  <a:ext uri="{FF2B5EF4-FFF2-40B4-BE49-F238E27FC236}">
                    <a16:creationId xmlns:a16="http://schemas.microsoft.com/office/drawing/2014/main" id="{967C95B0-3C55-98B4-E87D-5F71B6B4FB4D}"/>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tx2"/>
                  </a:solidFill>
                  <a:ea typeface="微软雅黑" panose="020B0503020204020204" pitchFamily="34" charset="-122"/>
                </a:endParaRPr>
              </a:p>
            </p:txBody>
          </p:sp>
        </p:grpSp>
        <p:grpSp>
          <p:nvGrpSpPr>
            <p:cNvPr id="68" name="组合 237">
              <a:extLst>
                <a:ext uri="{FF2B5EF4-FFF2-40B4-BE49-F238E27FC236}">
                  <a16:creationId xmlns:a16="http://schemas.microsoft.com/office/drawing/2014/main" id="{CE113EC5-09D1-0A2B-F9EC-745FCA878016}"/>
                </a:ext>
              </a:extLst>
            </p:cNvPr>
            <p:cNvGrpSpPr/>
            <p:nvPr/>
          </p:nvGrpSpPr>
          <p:grpSpPr>
            <a:xfrm>
              <a:off x="5031072" y="1559463"/>
              <a:ext cx="995454" cy="1057689"/>
              <a:chOff x="154479" y="5239248"/>
              <a:chExt cx="1106558" cy="961486"/>
            </a:xfrm>
          </p:grpSpPr>
          <p:sp>
            <p:nvSpPr>
              <p:cNvPr id="69" name="TextBox 4">
                <a:extLst>
                  <a:ext uri="{FF2B5EF4-FFF2-40B4-BE49-F238E27FC236}">
                    <a16:creationId xmlns:a16="http://schemas.microsoft.com/office/drawing/2014/main" id="{2BB58E9F-CCC4-F5B5-19EE-699BB72F119C}"/>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离婚案件财产处理</a:t>
                </a:r>
                <a:r>
                  <a:rPr lang="en-US" altLang="zh-CN" sz="1300">
                    <a:solidFill>
                      <a:schemeClr val="tx2"/>
                    </a:solidFill>
                    <a:latin typeface="微软雅黑" panose="020B0503020204020204" pitchFamily="34" charset="-122"/>
                    <a:ea typeface="微软雅黑" panose="020B0503020204020204" pitchFamily="34" charset="-122"/>
                  </a:rPr>
                  <a:t>Split-Up</a:t>
                </a:r>
              </a:p>
            </p:txBody>
          </p:sp>
          <p:sp>
            <p:nvSpPr>
              <p:cNvPr id="70" name="矩形 239">
                <a:extLst>
                  <a:ext uri="{FF2B5EF4-FFF2-40B4-BE49-F238E27FC236}">
                    <a16:creationId xmlns:a16="http://schemas.microsoft.com/office/drawing/2014/main" id="{6628A4E0-51D4-FEEB-919F-855278545AFE}"/>
                  </a:ext>
                </a:extLst>
              </p:cNvPr>
              <p:cNvSpPr/>
              <p:nvPr/>
            </p:nvSpPr>
            <p:spPr>
              <a:xfrm>
                <a:off x="164803" y="5239248"/>
                <a:ext cx="1096234" cy="335739"/>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1995</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grpSp>
        <p:nvGrpSpPr>
          <p:cNvPr id="73" name="组合 243">
            <a:extLst>
              <a:ext uri="{FF2B5EF4-FFF2-40B4-BE49-F238E27FC236}">
                <a16:creationId xmlns:a16="http://schemas.microsoft.com/office/drawing/2014/main" id="{FD9356BB-9BCC-9C0E-178B-C07412812230}"/>
              </a:ext>
            </a:extLst>
          </p:cNvPr>
          <p:cNvGrpSpPr/>
          <p:nvPr/>
        </p:nvGrpSpPr>
        <p:grpSpPr>
          <a:xfrm rot="10800000">
            <a:off x="5992298" y="3957482"/>
            <a:ext cx="506722" cy="1519695"/>
            <a:chOff x="671496" y="5030653"/>
            <a:chExt cx="506722" cy="1519695"/>
          </a:xfrm>
        </p:grpSpPr>
        <p:sp>
          <p:nvSpPr>
            <p:cNvPr id="74" name="object 34">
              <a:extLst>
                <a:ext uri="{FF2B5EF4-FFF2-40B4-BE49-F238E27FC236}">
                  <a16:creationId xmlns:a16="http://schemas.microsoft.com/office/drawing/2014/main" id="{1365DB37-ABD2-774E-8E1A-7F80183AC7AF}"/>
                </a:ext>
              </a:extLst>
            </p:cNvPr>
            <p:cNvSpPr/>
            <p:nvPr/>
          </p:nvSpPr>
          <p:spPr>
            <a:xfrm>
              <a:off x="861516" y="5110188"/>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3AAF8E"/>
            </a:solidFill>
            <a:ln w="6350">
              <a:noFill/>
            </a:ln>
          </p:spPr>
          <p:txBody>
            <a:bodyPr wrap="square" lIns="0" tIns="0" rIns="0" bIns="0" rtlCol="0"/>
            <a:lstStyle/>
            <a:p>
              <a:endParaRPr sz="1350"/>
            </a:p>
          </p:txBody>
        </p:sp>
        <p:sp>
          <p:nvSpPr>
            <p:cNvPr id="75" name="矩形 248">
              <a:extLst>
                <a:ext uri="{FF2B5EF4-FFF2-40B4-BE49-F238E27FC236}">
                  <a16:creationId xmlns:a16="http://schemas.microsoft.com/office/drawing/2014/main" id="{0C03C2F9-CFEE-866F-6FD5-85D777D33522}"/>
                </a:ext>
              </a:extLst>
            </p:cNvPr>
            <p:cNvSpPr/>
            <p:nvPr/>
          </p:nvSpPr>
          <p:spPr>
            <a:xfrm>
              <a:off x="671496" y="5030653"/>
              <a:ext cx="506722" cy="8101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76" name="组合 244">
            <a:extLst>
              <a:ext uri="{FF2B5EF4-FFF2-40B4-BE49-F238E27FC236}">
                <a16:creationId xmlns:a16="http://schemas.microsoft.com/office/drawing/2014/main" id="{5988D27B-63E8-762A-4847-ECF6D2BA31F2}"/>
              </a:ext>
            </a:extLst>
          </p:cNvPr>
          <p:cNvGrpSpPr/>
          <p:nvPr/>
        </p:nvGrpSpPr>
        <p:grpSpPr>
          <a:xfrm>
            <a:off x="5696304" y="4660751"/>
            <a:ext cx="1075936" cy="1005109"/>
            <a:chOff x="115796" y="5440854"/>
            <a:chExt cx="1075936" cy="1005109"/>
          </a:xfrm>
        </p:grpSpPr>
        <p:sp>
          <p:nvSpPr>
            <p:cNvPr id="77" name="TextBox 4">
              <a:extLst>
                <a:ext uri="{FF2B5EF4-FFF2-40B4-BE49-F238E27FC236}">
                  <a16:creationId xmlns:a16="http://schemas.microsoft.com/office/drawing/2014/main" id="{5E238E6B-6EFA-B038-B0D9-FB5A80D91306}"/>
                </a:ext>
              </a:extLst>
            </p:cNvPr>
            <p:cNvSpPr txBox="1"/>
            <p:nvPr/>
          </p:nvSpPr>
          <p:spPr>
            <a:xfrm>
              <a:off x="115796" y="5753466"/>
              <a:ext cx="1075936" cy="692497"/>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人工智能专家断案系统</a:t>
              </a:r>
              <a:r>
                <a:rPr lang="en-US" altLang="zh-CN" sz="1300" err="1">
                  <a:solidFill>
                    <a:schemeClr val="tx2"/>
                  </a:solidFill>
                  <a:latin typeface="微软雅黑" panose="020B0503020204020204" pitchFamily="34" charset="-122"/>
                  <a:ea typeface="微软雅黑" panose="020B0503020204020204" pitchFamily="34" charset="-122"/>
                </a:rPr>
                <a:t>Deedma</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78" name="矩形 246">
              <a:extLst>
                <a:ext uri="{FF2B5EF4-FFF2-40B4-BE49-F238E27FC236}">
                  <a16:creationId xmlns:a16="http://schemas.microsoft.com/office/drawing/2014/main" id="{53B5D64B-385D-AEED-0BEF-6B1DF32007A4}"/>
                </a:ext>
              </a:extLst>
            </p:cNvPr>
            <p:cNvSpPr/>
            <p:nvPr/>
          </p:nvSpPr>
          <p:spPr>
            <a:xfrm>
              <a:off x="115796" y="5440854"/>
              <a:ext cx="986167"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1991</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79" name="组合 249">
            <a:extLst>
              <a:ext uri="{FF2B5EF4-FFF2-40B4-BE49-F238E27FC236}">
                <a16:creationId xmlns:a16="http://schemas.microsoft.com/office/drawing/2014/main" id="{606B0B20-5CBA-45A9-181E-4E2D395B3E69}"/>
              </a:ext>
            </a:extLst>
          </p:cNvPr>
          <p:cNvGrpSpPr/>
          <p:nvPr/>
        </p:nvGrpSpPr>
        <p:grpSpPr>
          <a:xfrm rot="10800000">
            <a:off x="3421663" y="3970040"/>
            <a:ext cx="464537" cy="1503239"/>
            <a:chOff x="378266" y="1821981"/>
            <a:chExt cx="464537" cy="1503239"/>
          </a:xfrm>
        </p:grpSpPr>
        <p:sp>
          <p:nvSpPr>
            <p:cNvPr id="80" name="object 34">
              <a:extLst>
                <a:ext uri="{FF2B5EF4-FFF2-40B4-BE49-F238E27FC236}">
                  <a16:creationId xmlns:a16="http://schemas.microsoft.com/office/drawing/2014/main" id="{6E40F094-16E7-ECC1-2579-8A23F6702E68}"/>
                </a:ext>
              </a:extLst>
            </p:cNvPr>
            <p:cNvSpPr/>
            <p:nvPr/>
          </p:nvSpPr>
          <p:spPr>
            <a:xfrm>
              <a:off x="494027" y="1885060"/>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84BD3E"/>
            </a:solidFill>
            <a:ln w="6350">
              <a:noFill/>
            </a:ln>
          </p:spPr>
          <p:txBody>
            <a:bodyPr wrap="square" lIns="0" tIns="0" rIns="0" bIns="0" rtlCol="0"/>
            <a:lstStyle/>
            <a:p>
              <a:endParaRPr sz="1350"/>
            </a:p>
          </p:txBody>
        </p:sp>
        <p:sp>
          <p:nvSpPr>
            <p:cNvPr id="81" name="矩形 251">
              <a:extLst>
                <a:ext uri="{FF2B5EF4-FFF2-40B4-BE49-F238E27FC236}">
                  <a16:creationId xmlns:a16="http://schemas.microsoft.com/office/drawing/2014/main" id="{E2957F33-A743-5772-B8E1-BE8B046FD066}"/>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bg1"/>
                </a:solidFill>
                <a:ea typeface="微软雅黑" panose="020B0503020204020204" pitchFamily="34" charset="-122"/>
              </a:endParaRPr>
            </a:p>
          </p:txBody>
        </p:sp>
      </p:grpSp>
      <p:grpSp>
        <p:nvGrpSpPr>
          <p:cNvPr id="82" name="组合 252">
            <a:extLst>
              <a:ext uri="{FF2B5EF4-FFF2-40B4-BE49-F238E27FC236}">
                <a16:creationId xmlns:a16="http://schemas.microsoft.com/office/drawing/2014/main" id="{36AD61E9-CC3D-AAFC-4F57-EA3410D86BD1}"/>
              </a:ext>
            </a:extLst>
          </p:cNvPr>
          <p:cNvGrpSpPr/>
          <p:nvPr/>
        </p:nvGrpSpPr>
        <p:grpSpPr>
          <a:xfrm>
            <a:off x="3200400" y="4660751"/>
            <a:ext cx="1075936" cy="805055"/>
            <a:chOff x="115796" y="5440854"/>
            <a:chExt cx="1075936" cy="805055"/>
          </a:xfrm>
        </p:grpSpPr>
        <p:sp>
          <p:nvSpPr>
            <p:cNvPr id="83" name="TextBox 4">
              <a:extLst>
                <a:ext uri="{FF2B5EF4-FFF2-40B4-BE49-F238E27FC236}">
                  <a16:creationId xmlns:a16="http://schemas.microsoft.com/office/drawing/2014/main" id="{50989500-5332-DFA4-AF89-0A79719A1EE7}"/>
                </a:ext>
              </a:extLst>
            </p:cNvPr>
            <p:cNvSpPr txBox="1"/>
            <p:nvPr/>
          </p:nvSpPr>
          <p:spPr>
            <a:xfrm>
              <a:off x="115796" y="5753466"/>
              <a:ext cx="1075936" cy="492443"/>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语义网表示</a:t>
              </a:r>
            </a:p>
            <a:p>
              <a:r>
                <a:rPr lang="zh-CN" altLang="en-US" sz="1300">
                  <a:solidFill>
                    <a:schemeClr val="tx2"/>
                  </a:solidFill>
                  <a:latin typeface="微软雅黑" panose="020B0503020204020204" pitchFamily="34" charset="-122"/>
                  <a:ea typeface="微软雅黑" panose="020B0503020204020204" pitchFamily="34" charset="-122"/>
                </a:rPr>
                <a:t>票据法检索</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84" name="矩形 254">
              <a:extLst>
                <a:ext uri="{FF2B5EF4-FFF2-40B4-BE49-F238E27FC236}">
                  <a16:creationId xmlns:a16="http://schemas.microsoft.com/office/drawing/2014/main" id="{36B7E7C3-1F9A-79DD-0E31-4BA94CC7876A}"/>
                </a:ext>
              </a:extLst>
            </p:cNvPr>
            <p:cNvSpPr/>
            <p:nvPr/>
          </p:nvSpPr>
          <p:spPr>
            <a:xfrm>
              <a:off x="115796" y="5440854"/>
              <a:ext cx="986167"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1978</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85" name="组合 255">
            <a:extLst>
              <a:ext uri="{FF2B5EF4-FFF2-40B4-BE49-F238E27FC236}">
                <a16:creationId xmlns:a16="http://schemas.microsoft.com/office/drawing/2014/main" id="{96D6435D-0059-A0CC-205E-906C056B25CB}"/>
              </a:ext>
            </a:extLst>
          </p:cNvPr>
          <p:cNvGrpSpPr/>
          <p:nvPr/>
        </p:nvGrpSpPr>
        <p:grpSpPr>
          <a:xfrm>
            <a:off x="5101898" y="1558914"/>
            <a:ext cx="997112" cy="1778167"/>
            <a:chOff x="4000500" y="1567572"/>
            <a:chExt cx="997112" cy="1778167"/>
          </a:xfrm>
        </p:grpSpPr>
        <p:grpSp>
          <p:nvGrpSpPr>
            <p:cNvPr id="86" name="组合 256">
              <a:extLst>
                <a:ext uri="{FF2B5EF4-FFF2-40B4-BE49-F238E27FC236}">
                  <a16:creationId xmlns:a16="http://schemas.microsoft.com/office/drawing/2014/main" id="{9AEA4126-6EBE-B72A-6AEE-D29DB6A3E1A5}"/>
                </a:ext>
              </a:extLst>
            </p:cNvPr>
            <p:cNvGrpSpPr/>
            <p:nvPr/>
          </p:nvGrpSpPr>
          <p:grpSpPr>
            <a:xfrm>
              <a:off x="4322315" y="1826044"/>
              <a:ext cx="464537" cy="1519695"/>
              <a:chOff x="378266" y="1821981"/>
              <a:chExt cx="464537" cy="1519695"/>
            </a:xfrm>
          </p:grpSpPr>
          <p:sp>
            <p:nvSpPr>
              <p:cNvPr id="90" name="object 34">
                <a:extLst>
                  <a:ext uri="{FF2B5EF4-FFF2-40B4-BE49-F238E27FC236}">
                    <a16:creationId xmlns:a16="http://schemas.microsoft.com/office/drawing/2014/main" id="{A2533C50-9C26-BD64-17FB-1207E58CD823}"/>
                  </a:ext>
                </a:extLst>
              </p:cNvPr>
              <p:cNvSpPr/>
              <p:nvPr/>
            </p:nvSpPr>
            <p:spPr>
              <a:xfrm>
                <a:off x="494027" y="1901516"/>
                <a:ext cx="144016" cy="144016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44AF7C"/>
              </a:solidFill>
              <a:ln w="6350">
                <a:noFill/>
              </a:ln>
            </p:spPr>
            <p:txBody>
              <a:bodyPr wrap="square" lIns="0" tIns="0" rIns="0" bIns="0" rtlCol="0"/>
              <a:lstStyle/>
              <a:p>
                <a:endParaRPr sz="1350">
                  <a:solidFill>
                    <a:schemeClr val="tx2"/>
                  </a:solidFill>
                </a:endParaRPr>
              </a:p>
            </p:txBody>
          </p:sp>
          <p:sp>
            <p:nvSpPr>
              <p:cNvPr id="91" name="矩形 261">
                <a:extLst>
                  <a:ext uri="{FF2B5EF4-FFF2-40B4-BE49-F238E27FC236}">
                    <a16:creationId xmlns:a16="http://schemas.microsoft.com/office/drawing/2014/main" id="{F59B1EB7-E3FE-69D6-1C9C-0482E7B94EA9}"/>
                  </a:ext>
                </a:extLst>
              </p:cNvPr>
              <p:cNvSpPr/>
              <p:nvPr/>
            </p:nvSpPr>
            <p:spPr>
              <a:xfrm>
                <a:off x="378266" y="1821981"/>
                <a:ext cx="464537" cy="819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solidFill>
                    <a:schemeClr val="tx2"/>
                  </a:solidFill>
                  <a:ea typeface="微软雅黑" panose="020B0503020204020204" pitchFamily="34" charset="-122"/>
                </a:endParaRPr>
              </a:p>
            </p:txBody>
          </p:sp>
        </p:grpSp>
        <p:grpSp>
          <p:nvGrpSpPr>
            <p:cNvPr id="87" name="组合 257">
              <a:extLst>
                <a:ext uri="{FF2B5EF4-FFF2-40B4-BE49-F238E27FC236}">
                  <a16:creationId xmlns:a16="http://schemas.microsoft.com/office/drawing/2014/main" id="{3F96A3CA-6C2C-8F1C-F422-9A1FAEA2B62F}"/>
                </a:ext>
              </a:extLst>
            </p:cNvPr>
            <p:cNvGrpSpPr/>
            <p:nvPr/>
          </p:nvGrpSpPr>
          <p:grpSpPr>
            <a:xfrm>
              <a:off x="4000500" y="1567572"/>
              <a:ext cx="997112" cy="1039150"/>
              <a:chOff x="122014" y="5256101"/>
              <a:chExt cx="1108401" cy="944633"/>
            </a:xfrm>
          </p:grpSpPr>
          <p:sp>
            <p:nvSpPr>
              <p:cNvPr id="88" name="TextBox 4">
                <a:extLst>
                  <a:ext uri="{FF2B5EF4-FFF2-40B4-BE49-F238E27FC236}">
                    <a16:creationId xmlns:a16="http://schemas.microsoft.com/office/drawing/2014/main" id="{C4DA71BE-FD95-5A63-A572-A54E916A2780}"/>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工人事故补偿系统</a:t>
                </a:r>
                <a:r>
                  <a:rPr lang="en-US" altLang="zh-CN" sz="1300">
                    <a:solidFill>
                      <a:schemeClr val="tx2"/>
                    </a:solidFill>
                    <a:latin typeface="微软雅黑" panose="020B0503020204020204" pitchFamily="34" charset="-122"/>
                    <a:ea typeface="微软雅黑" panose="020B0503020204020204" pitchFamily="34" charset="-122"/>
                  </a:rPr>
                  <a:t>IKBALSI</a:t>
                </a:r>
              </a:p>
            </p:txBody>
          </p:sp>
          <p:sp>
            <p:nvSpPr>
              <p:cNvPr id="89" name="矩形 259">
                <a:extLst>
                  <a:ext uri="{FF2B5EF4-FFF2-40B4-BE49-F238E27FC236}">
                    <a16:creationId xmlns:a16="http://schemas.microsoft.com/office/drawing/2014/main" id="{EA3CDD23-4EBF-B79A-764D-14FCEDF62805}"/>
                  </a:ext>
                </a:extLst>
              </p:cNvPr>
              <p:cNvSpPr/>
              <p:nvPr/>
            </p:nvSpPr>
            <p:spPr>
              <a:xfrm>
                <a:off x="122014" y="5256101"/>
                <a:ext cx="1096234" cy="335739"/>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1989</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grpSp>
        <p:nvGrpSpPr>
          <p:cNvPr id="92" name="组合 262">
            <a:extLst>
              <a:ext uri="{FF2B5EF4-FFF2-40B4-BE49-F238E27FC236}">
                <a16:creationId xmlns:a16="http://schemas.microsoft.com/office/drawing/2014/main" id="{B8586F81-70A8-43E9-6BFB-D8B56A346AE0}"/>
              </a:ext>
            </a:extLst>
          </p:cNvPr>
          <p:cNvGrpSpPr/>
          <p:nvPr/>
        </p:nvGrpSpPr>
        <p:grpSpPr>
          <a:xfrm>
            <a:off x="3955888" y="1558914"/>
            <a:ext cx="997112" cy="1039151"/>
            <a:chOff x="122014" y="5256100"/>
            <a:chExt cx="1108401" cy="944634"/>
          </a:xfrm>
        </p:grpSpPr>
        <p:sp>
          <p:nvSpPr>
            <p:cNvPr id="93" name="TextBox 4">
              <a:extLst>
                <a:ext uri="{FF2B5EF4-FFF2-40B4-BE49-F238E27FC236}">
                  <a16:creationId xmlns:a16="http://schemas.microsoft.com/office/drawing/2014/main" id="{8F86FE46-F46C-5395-6CF1-8D78CD4B4B35}"/>
                </a:ext>
              </a:extLst>
            </p:cNvPr>
            <p:cNvSpPr txBox="1"/>
            <p:nvPr/>
          </p:nvSpPr>
          <p:spPr>
            <a:xfrm>
              <a:off x="154479" y="5571224"/>
              <a:ext cx="1075936" cy="629510"/>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产品责任民事裁量模型</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94" name="矩形 264">
              <a:extLst>
                <a:ext uri="{FF2B5EF4-FFF2-40B4-BE49-F238E27FC236}">
                  <a16:creationId xmlns:a16="http://schemas.microsoft.com/office/drawing/2014/main" id="{8418A753-B465-1A8B-235F-4DA470B83B28}"/>
                </a:ext>
              </a:extLst>
            </p:cNvPr>
            <p:cNvSpPr/>
            <p:nvPr/>
          </p:nvSpPr>
          <p:spPr>
            <a:xfrm>
              <a:off x="122014" y="5256100"/>
              <a:ext cx="1096234" cy="335739"/>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1981</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grpSp>
        <p:nvGrpSpPr>
          <p:cNvPr id="95" name="组合 265">
            <a:extLst>
              <a:ext uri="{FF2B5EF4-FFF2-40B4-BE49-F238E27FC236}">
                <a16:creationId xmlns:a16="http://schemas.microsoft.com/office/drawing/2014/main" id="{4AF381C4-0B29-5F39-4EAF-014FE4BEAB95}"/>
              </a:ext>
            </a:extLst>
          </p:cNvPr>
          <p:cNvGrpSpPr/>
          <p:nvPr/>
        </p:nvGrpSpPr>
        <p:grpSpPr>
          <a:xfrm>
            <a:off x="4419600" y="4660751"/>
            <a:ext cx="1075936" cy="1005109"/>
            <a:chOff x="115796" y="5440854"/>
            <a:chExt cx="1075936" cy="1005109"/>
          </a:xfrm>
        </p:grpSpPr>
        <p:sp>
          <p:nvSpPr>
            <p:cNvPr id="96" name="TextBox 4">
              <a:extLst>
                <a:ext uri="{FF2B5EF4-FFF2-40B4-BE49-F238E27FC236}">
                  <a16:creationId xmlns:a16="http://schemas.microsoft.com/office/drawing/2014/main" id="{601C1443-39EC-05C2-13D3-218570BB04F6}"/>
                </a:ext>
              </a:extLst>
            </p:cNvPr>
            <p:cNvSpPr txBox="1"/>
            <p:nvPr/>
          </p:nvSpPr>
          <p:spPr>
            <a:xfrm>
              <a:off x="115796" y="5753466"/>
              <a:ext cx="1075936" cy="692497"/>
            </a:xfrm>
            <a:prstGeom prst="rect">
              <a:avLst/>
            </a:prstGeom>
            <a:noFill/>
          </p:spPr>
          <p:txBody>
            <a:bodyPr wrap="square" rtlCol="0">
              <a:spAutoFit/>
            </a:bodyPr>
            <a:lstStyle/>
            <a:p>
              <a:r>
                <a:rPr lang="zh-CN" altLang="en-US" sz="1300">
                  <a:solidFill>
                    <a:schemeClr val="tx2"/>
                  </a:solidFill>
                  <a:latin typeface="微软雅黑" panose="020B0503020204020204" pitchFamily="34" charset="-122"/>
                  <a:ea typeface="微软雅黑" panose="020B0503020204020204" pitchFamily="34" charset="-122"/>
                </a:rPr>
                <a:t>法律失效时合同法自适应处理</a:t>
              </a:r>
              <a:endParaRPr lang="en-US" altLang="zh-CN" sz="1300">
                <a:solidFill>
                  <a:schemeClr val="tx2"/>
                </a:solidFill>
                <a:latin typeface="微软雅黑" panose="020B0503020204020204" pitchFamily="34" charset="-122"/>
                <a:ea typeface="微软雅黑" panose="020B0503020204020204" pitchFamily="34" charset="-122"/>
              </a:endParaRPr>
            </a:p>
          </p:txBody>
        </p:sp>
        <p:sp>
          <p:nvSpPr>
            <p:cNvPr id="97" name="矩形 267">
              <a:extLst>
                <a:ext uri="{FF2B5EF4-FFF2-40B4-BE49-F238E27FC236}">
                  <a16:creationId xmlns:a16="http://schemas.microsoft.com/office/drawing/2014/main" id="{A6AA39DE-AC2D-8EA8-A7E1-B5971F5AD2C0}"/>
                </a:ext>
              </a:extLst>
            </p:cNvPr>
            <p:cNvSpPr/>
            <p:nvPr/>
          </p:nvSpPr>
          <p:spPr>
            <a:xfrm>
              <a:off x="115796" y="5440854"/>
              <a:ext cx="986167" cy="369332"/>
            </a:xfrm>
            <a:prstGeom prst="rect">
              <a:avLst/>
            </a:prstGeom>
          </p:spPr>
          <p:txBody>
            <a:bodyPr wrap="none">
              <a:spAutoFit/>
            </a:bodyPr>
            <a:lstStyle/>
            <a:p>
              <a:r>
                <a:rPr lang="en-US" altLang="zh-CN" b="1">
                  <a:solidFill>
                    <a:schemeClr val="tx2"/>
                  </a:solidFill>
                  <a:latin typeface="微软雅黑" panose="020B0503020204020204" pitchFamily="34" charset="-122"/>
                  <a:ea typeface="微软雅黑" panose="020B0503020204020204" pitchFamily="34" charset="-122"/>
                </a:rPr>
                <a:t>1984</a:t>
              </a:r>
              <a:r>
                <a:rPr lang="zh-CN" altLang="en-US" b="1">
                  <a:solidFill>
                    <a:schemeClr val="tx2"/>
                  </a:solidFill>
                  <a:latin typeface="微软雅黑" panose="020B0503020204020204" pitchFamily="34" charset="-122"/>
                  <a:ea typeface="微软雅黑" panose="020B0503020204020204" pitchFamily="34" charset="-122"/>
                </a:rPr>
                <a:t>年</a:t>
              </a:r>
              <a:endParaRPr lang="zh-CN" altLang="en-US" sz="2000" b="1">
                <a:solidFill>
                  <a:schemeClr val="tx2"/>
                </a:solidFill>
              </a:endParaRPr>
            </a:p>
          </p:txBody>
        </p:sp>
      </p:grpSp>
      <p:sp>
        <p:nvSpPr>
          <p:cNvPr id="98" name="object 10">
            <a:extLst>
              <a:ext uri="{FF2B5EF4-FFF2-40B4-BE49-F238E27FC236}">
                <a16:creationId xmlns:a16="http://schemas.microsoft.com/office/drawing/2014/main" id="{E2412A86-9123-7167-C234-F5B1BD8AF343}"/>
              </a:ext>
            </a:extLst>
          </p:cNvPr>
          <p:cNvSpPr txBox="1"/>
          <p:nvPr/>
        </p:nvSpPr>
        <p:spPr>
          <a:xfrm>
            <a:off x="5600140" y="3965303"/>
            <a:ext cx="601979" cy="246221"/>
          </a:xfrm>
          <a:prstGeom prst="rect">
            <a:avLst/>
          </a:prstGeom>
        </p:spPr>
        <p:txBody>
          <a:bodyPr vert="horz" wrap="square" lIns="0" tIns="0" rIns="0" bIns="0" rtlCol="0">
            <a:spAutoFit/>
          </a:bodyPr>
          <a:lstStyle/>
          <a:p>
            <a:pPr marL="12700"/>
            <a:r>
              <a:rPr sz="1600" b="1" spc="-10">
                <a:solidFill>
                  <a:srgbClr val="595959"/>
                </a:solidFill>
                <a:latin typeface="黑体" panose="02010609060101010101" pitchFamily="49" charset="-122"/>
                <a:ea typeface="黑体" panose="02010609060101010101" pitchFamily="49" charset="-122"/>
                <a:cs typeface="微软雅黑" panose="020B0503020204020204" charset="-122"/>
              </a:rPr>
              <a:t>19</a:t>
            </a:r>
            <a:r>
              <a:rPr lang="en-US" altLang="zh-CN" sz="1600" b="1" spc="-10">
                <a:solidFill>
                  <a:srgbClr val="595959"/>
                </a:solidFill>
                <a:latin typeface="黑体" panose="02010609060101010101" pitchFamily="49" charset="-122"/>
                <a:ea typeface="黑体" panose="02010609060101010101" pitchFamily="49" charset="-122"/>
                <a:cs typeface="微软雅黑" panose="020B0503020204020204" charset="-122"/>
              </a:rPr>
              <a:t>9</a:t>
            </a:r>
            <a:r>
              <a:rPr sz="1600" b="1" spc="-10">
                <a:solidFill>
                  <a:srgbClr val="595959"/>
                </a:solidFill>
                <a:latin typeface="黑体" panose="02010609060101010101" pitchFamily="49" charset="-122"/>
                <a:ea typeface="黑体" panose="02010609060101010101" pitchFamily="49" charset="-122"/>
                <a:cs typeface="微软雅黑" panose="020B0503020204020204" charset="-122"/>
              </a:rPr>
              <a:t>0s</a:t>
            </a:r>
            <a:endParaRPr sz="1600" b="1">
              <a:latin typeface="黑体" panose="02010609060101010101" pitchFamily="49" charset="-122"/>
              <a:ea typeface="黑体" panose="02010609060101010101" pitchFamily="49" charset="-122"/>
              <a:cs typeface="微软雅黑" panose="020B0503020204020204" charset="-122"/>
            </a:endParaRPr>
          </a:p>
        </p:txBody>
      </p:sp>
      <p:sp>
        <p:nvSpPr>
          <p:cNvPr id="99" name="object 10">
            <a:extLst>
              <a:ext uri="{FF2B5EF4-FFF2-40B4-BE49-F238E27FC236}">
                <a16:creationId xmlns:a16="http://schemas.microsoft.com/office/drawing/2014/main" id="{7B628650-0178-4752-4601-F1BCAA4E3338}"/>
              </a:ext>
            </a:extLst>
          </p:cNvPr>
          <p:cNvSpPr txBox="1"/>
          <p:nvPr/>
        </p:nvSpPr>
        <p:spPr>
          <a:xfrm>
            <a:off x="7294222" y="3966871"/>
            <a:ext cx="601979" cy="246221"/>
          </a:xfrm>
          <a:prstGeom prst="rect">
            <a:avLst/>
          </a:prstGeom>
        </p:spPr>
        <p:txBody>
          <a:bodyPr vert="horz" wrap="square" lIns="0" tIns="0" rIns="0" bIns="0" rtlCol="0">
            <a:spAutoFit/>
          </a:bodyPr>
          <a:lstStyle/>
          <a:p>
            <a:pPr marL="12700"/>
            <a:r>
              <a:rPr lang="en-US" altLang="zh-CN" sz="1600" b="1" spc="-10">
                <a:solidFill>
                  <a:srgbClr val="595959"/>
                </a:solidFill>
                <a:latin typeface="黑体" panose="02010609060101010101" pitchFamily="49" charset="-122"/>
                <a:ea typeface="黑体" panose="02010609060101010101" pitchFamily="49" charset="-122"/>
                <a:cs typeface="微软雅黑" panose="020B0503020204020204" charset="-122"/>
              </a:rPr>
              <a:t>2005</a:t>
            </a:r>
            <a:endParaRPr sz="1600" b="1">
              <a:latin typeface="黑体" panose="02010609060101010101" pitchFamily="49" charset="-122"/>
              <a:ea typeface="黑体" panose="02010609060101010101" pitchFamily="49" charset="-122"/>
              <a:cs typeface="微软雅黑" panose="020B0503020204020204" charset="-122"/>
            </a:endParaRPr>
          </a:p>
        </p:txBody>
      </p:sp>
      <p:sp>
        <p:nvSpPr>
          <p:cNvPr id="100" name="object 10">
            <a:extLst>
              <a:ext uri="{FF2B5EF4-FFF2-40B4-BE49-F238E27FC236}">
                <a16:creationId xmlns:a16="http://schemas.microsoft.com/office/drawing/2014/main" id="{3A0C657B-F9AF-AC6D-2B0C-DB1CA6AB842F}"/>
              </a:ext>
            </a:extLst>
          </p:cNvPr>
          <p:cNvSpPr txBox="1"/>
          <p:nvPr/>
        </p:nvSpPr>
        <p:spPr>
          <a:xfrm>
            <a:off x="304800" y="4009861"/>
            <a:ext cx="601979" cy="246221"/>
          </a:xfrm>
          <a:prstGeom prst="rect">
            <a:avLst/>
          </a:prstGeom>
        </p:spPr>
        <p:txBody>
          <a:bodyPr vert="horz" wrap="square" lIns="0" tIns="0" rIns="0" bIns="0" rtlCol="0">
            <a:spAutoFit/>
          </a:bodyPr>
          <a:lstStyle/>
          <a:p>
            <a:pPr marL="12700"/>
            <a:r>
              <a:rPr sz="1600" b="1" spc="-10">
                <a:solidFill>
                  <a:srgbClr val="595959"/>
                </a:solidFill>
                <a:latin typeface="黑体" panose="02010609060101010101" pitchFamily="49" charset="-122"/>
                <a:ea typeface="黑体" panose="02010609060101010101" pitchFamily="49" charset="-122"/>
                <a:cs typeface="微软雅黑" panose="020B0503020204020204" charset="-122"/>
              </a:rPr>
              <a:t>1950s</a:t>
            </a:r>
            <a:endParaRPr sz="1600" b="1">
              <a:latin typeface="黑体" panose="02010609060101010101" pitchFamily="49" charset="-122"/>
              <a:ea typeface="黑体" panose="02010609060101010101" pitchFamily="49" charset="-122"/>
              <a:cs typeface="微软雅黑" panose="020B0503020204020204" charset="-122"/>
            </a:endParaRPr>
          </a:p>
        </p:txBody>
      </p:sp>
      <p:sp>
        <p:nvSpPr>
          <p:cNvPr id="101" name="object 10">
            <a:extLst>
              <a:ext uri="{FF2B5EF4-FFF2-40B4-BE49-F238E27FC236}">
                <a16:creationId xmlns:a16="http://schemas.microsoft.com/office/drawing/2014/main" id="{B620CB8C-8D41-9DA4-7390-6F9D684960EC}"/>
              </a:ext>
            </a:extLst>
          </p:cNvPr>
          <p:cNvSpPr txBox="1"/>
          <p:nvPr/>
        </p:nvSpPr>
        <p:spPr>
          <a:xfrm>
            <a:off x="2667000" y="4002258"/>
            <a:ext cx="601979" cy="246221"/>
          </a:xfrm>
          <a:prstGeom prst="rect">
            <a:avLst/>
          </a:prstGeom>
        </p:spPr>
        <p:txBody>
          <a:bodyPr vert="horz" wrap="square" lIns="0" tIns="0" rIns="0" bIns="0" rtlCol="0">
            <a:spAutoFit/>
          </a:bodyPr>
          <a:lstStyle/>
          <a:p>
            <a:pPr marL="12700"/>
            <a:r>
              <a:rPr sz="1600" b="1" spc="-10">
                <a:solidFill>
                  <a:srgbClr val="595959"/>
                </a:solidFill>
                <a:latin typeface="黑体" panose="02010609060101010101" pitchFamily="49" charset="-122"/>
                <a:ea typeface="黑体" panose="02010609060101010101" pitchFamily="49" charset="-122"/>
                <a:cs typeface="微软雅黑" panose="020B0503020204020204" charset="-122"/>
              </a:rPr>
              <a:t>19</a:t>
            </a:r>
            <a:r>
              <a:rPr lang="en-US" altLang="zh-CN" sz="1600" b="1" spc="-10">
                <a:solidFill>
                  <a:srgbClr val="595959"/>
                </a:solidFill>
                <a:latin typeface="黑体" panose="02010609060101010101" pitchFamily="49" charset="-122"/>
                <a:ea typeface="黑体" panose="02010609060101010101" pitchFamily="49" charset="-122"/>
                <a:cs typeface="微软雅黑" panose="020B0503020204020204" charset="-122"/>
              </a:rPr>
              <a:t>7</a:t>
            </a:r>
            <a:r>
              <a:rPr sz="1600" b="1" spc="-10">
                <a:solidFill>
                  <a:srgbClr val="595959"/>
                </a:solidFill>
                <a:latin typeface="黑体" panose="02010609060101010101" pitchFamily="49" charset="-122"/>
                <a:ea typeface="黑体" panose="02010609060101010101" pitchFamily="49" charset="-122"/>
                <a:cs typeface="微软雅黑" panose="020B0503020204020204" charset="-122"/>
              </a:rPr>
              <a:t>0s</a:t>
            </a:r>
            <a:endParaRPr sz="1600" b="1">
              <a:latin typeface="黑体" panose="02010609060101010101" pitchFamily="49" charset="-122"/>
              <a:ea typeface="黑体" panose="02010609060101010101" pitchFamily="49" charset="-122"/>
              <a:cs typeface="微软雅黑" panose="020B0503020204020204" charset="-122"/>
            </a:endParaRPr>
          </a:p>
        </p:txBody>
      </p:sp>
      <p:sp>
        <p:nvSpPr>
          <p:cNvPr id="102" name="TextBox 4">
            <a:extLst>
              <a:ext uri="{FF2B5EF4-FFF2-40B4-BE49-F238E27FC236}">
                <a16:creationId xmlns:a16="http://schemas.microsoft.com/office/drawing/2014/main" id="{85F92B6F-F86D-0CB5-30A5-96B3608E5C10}"/>
              </a:ext>
            </a:extLst>
          </p:cNvPr>
          <p:cNvSpPr txBox="1"/>
          <p:nvPr/>
        </p:nvSpPr>
        <p:spPr>
          <a:xfrm>
            <a:off x="10597586" y="1907495"/>
            <a:ext cx="1392635" cy="492443"/>
          </a:xfrm>
          <a:prstGeom prst="rect">
            <a:avLst/>
          </a:prstGeom>
          <a:noFill/>
        </p:spPr>
        <p:txBody>
          <a:bodyPr wrap="square" rtlCol="0">
            <a:spAutoFit/>
          </a:bodyPr>
          <a:lstStyle/>
          <a:p>
            <a:r>
              <a:rPr lang="zh-CN" altLang="en-CN" sz="1300" dirty="0">
                <a:solidFill>
                  <a:schemeClr val="tx2"/>
                </a:solidFill>
                <a:latin typeface="微软雅黑" panose="020B0503020204020204" pitchFamily="34" charset="-122"/>
                <a:ea typeface="微软雅黑" panose="020B0503020204020204" pitchFamily="34" charset="-122"/>
              </a:rPr>
              <a:t>中国</a:t>
            </a:r>
            <a:r>
              <a:rPr lang="zh-CN" altLang="en-US" sz="1300" dirty="0">
                <a:solidFill>
                  <a:schemeClr val="tx2"/>
                </a:solidFill>
                <a:latin typeface="微软雅黑" panose="020B0503020204020204" pitchFamily="34" charset="-122"/>
                <a:ea typeface="微软雅黑" panose="020B0503020204020204" pitchFamily="34" charset="-122"/>
              </a:rPr>
              <a:t>计算机学会</a:t>
            </a:r>
            <a:endParaRPr lang="en-US" altLang="zh-CN" sz="1300" dirty="0">
              <a:solidFill>
                <a:schemeClr val="tx2"/>
              </a:solidFill>
              <a:latin typeface="微软雅黑" panose="020B0503020204020204" pitchFamily="34" charset="-122"/>
              <a:ea typeface="微软雅黑" panose="020B0503020204020204" pitchFamily="34" charset="-122"/>
            </a:endParaRPr>
          </a:p>
          <a:p>
            <a:r>
              <a:rPr lang="zh-CN" altLang="en-US" sz="1300" dirty="0">
                <a:solidFill>
                  <a:schemeClr val="tx2"/>
                </a:solidFill>
                <a:latin typeface="微软雅黑" panose="020B0503020204020204" pitchFamily="34" charset="-122"/>
                <a:ea typeface="微软雅黑" panose="020B0503020204020204" pitchFamily="34" charset="-122"/>
              </a:rPr>
              <a:t>计算法学分会</a:t>
            </a:r>
          </a:p>
        </p:txBody>
      </p:sp>
      <p:sp>
        <p:nvSpPr>
          <p:cNvPr id="103" name="矩形 213">
            <a:extLst>
              <a:ext uri="{FF2B5EF4-FFF2-40B4-BE49-F238E27FC236}">
                <a16:creationId xmlns:a16="http://schemas.microsoft.com/office/drawing/2014/main" id="{1CD0C8BF-021F-6034-59D9-94DCE9DD5914}"/>
              </a:ext>
            </a:extLst>
          </p:cNvPr>
          <p:cNvSpPr/>
          <p:nvPr/>
        </p:nvSpPr>
        <p:spPr>
          <a:xfrm>
            <a:off x="10546632" y="1560841"/>
            <a:ext cx="986167" cy="369332"/>
          </a:xfrm>
          <a:prstGeom prst="rect">
            <a:avLst/>
          </a:prstGeom>
        </p:spPr>
        <p:txBody>
          <a:bodyPr wrap="none">
            <a:spAutoFit/>
          </a:bodyPr>
          <a:lstStyle/>
          <a:p>
            <a:r>
              <a:rPr lang="en-US" altLang="zh-CN" b="1" dirty="0">
                <a:solidFill>
                  <a:schemeClr val="tx2"/>
                </a:solidFill>
                <a:latin typeface="微软雅黑" panose="020B0503020204020204" pitchFamily="34" charset="-122"/>
                <a:ea typeface="微软雅黑" panose="020B0503020204020204" pitchFamily="34" charset="-122"/>
              </a:rPr>
              <a:t>2021</a:t>
            </a:r>
            <a:r>
              <a:rPr lang="zh-CN" altLang="en-US" b="1" dirty="0">
                <a:solidFill>
                  <a:schemeClr val="tx2"/>
                </a:solidFill>
                <a:latin typeface="微软雅黑" panose="020B0503020204020204" pitchFamily="34" charset="-122"/>
                <a:ea typeface="微软雅黑" panose="020B0503020204020204" pitchFamily="34" charset="-122"/>
              </a:rPr>
              <a:t>年</a:t>
            </a:r>
            <a:endParaRPr lang="zh-CN" altLang="en-US" sz="2000" b="1" dirty="0">
              <a:solidFill>
                <a:schemeClr val="tx2"/>
              </a:solidFill>
            </a:endParaRPr>
          </a:p>
        </p:txBody>
      </p:sp>
      <p:sp>
        <p:nvSpPr>
          <p:cNvPr id="106" name="object 34">
            <a:extLst>
              <a:ext uri="{FF2B5EF4-FFF2-40B4-BE49-F238E27FC236}">
                <a16:creationId xmlns:a16="http://schemas.microsoft.com/office/drawing/2014/main" id="{756336EC-A509-167B-D5BC-0808D92368F0}"/>
              </a:ext>
            </a:extLst>
          </p:cNvPr>
          <p:cNvSpPr/>
          <p:nvPr/>
        </p:nvSpPr>
        <p:spPr>
          <a:xfrm>
            <a:off x="10895699" y="2619671"/>
            <a:ext cx="144016" cy="742649"/>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00A5E4"/>
          </a:solidFill>
          <a:ln w="6350">
            <a:noFill/>
          </a:ln>
        </p:spPr>
        <p:txBody>
          <a:bodyPr wrap="square" lIns="0" tIns="0" rIns="0" bIns="0" rtlCol="0"/>
          <a:lstStyle/>
          <a:p>
            <a:endParaRPr sz="1350" dirty="0"/>
          </a:p>
        </p:txBody>
      </p:sp>
    </p:spTree>
    <p:extLst>
      <p:ext uri="{BB962C8B-B14F-4D97-AF65-F5344CB8AC3E}">
        <p14:creationId xmlns:p14="http://schemas.microsoft.com/office/powerpoint/2010/main" val="3425758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lang="en-US" altLang="zh-CN" dirty="0">
                <a:effectLst/>
                <a:latin typeface="Times New Roman" panose="02020603050405020304" pitchFamily="18" charset="0"/>
                <a:cs typeface="Times New Roman" panose="02020603050405020304" pitchFamily="18" charset="0"/>
              </a:rPr>
              <a:t>BERT/GPT</a:t>
            </a:r>
            <a:r>
              <a:rPr lang="en-US" altLang="zh-CN" dirty="0">
                <a:effectLst/>
              </a:rPr>
              <a:t>(</a:t>
            </a:r>
            <a:r>
              <a:rPr lang="zh-CN" altLang="en-US" dirty="0">
                <a:effectLst/>
              </a:rPr>
              <a:t>基于</a:t>
            </a:r>
            <a:r>
              <a:rPr lang="en-US" altLang="zh-CN" dirty="0">
                <a:effectLst/>
                <a:latin typeface="Times New Roman" panose="02020603050405020304" pitchFamily="18" charset="0"/>
                <a:cs typeface="Times New Roman" panose="02020603050405020304" pitchFamily="18" charset="0"/>
              </a:rPr>
              <a:t>Transformer</a:t>
            </a:r>
            <a:r>
              <a:rPr lang="zh-CN" altLang="en-US" dirty="0">
                <a:effectLst/>
              </a:rPr>
              <a:t>的预训练语言模型</a:t>
            </a:r>
            <a:r>
              <a:rPr lang="en-US" altLang="zh-CN" dirty="0"/>
              <a:t>)</a:t>
            </a:r>
            <a:endParaRPr lang="en-CN"/>
          </a:p>
        </p:txBody>
      </p:sp>
      <p:sp>
        <p:nvSpPr>
          <p:cNvPr id="6" name="矩形 5">
            <a:extLst>
              <a:ext uri="{FF2B5EF4-FFF2-40B4-BE49-F238E27FC236}">
                <a16:creationId xmlns:a16="http://schemas.microsoft.com/office/drawing/2014/main" id="{5F4F02B7-87A3-5B46-A9E2-6E4D0582A30A}"/>
              </a:ext>
            </a:extLst>
          </p:cNvPr>
          <p:cNvSpPr/>
          <p:nvPr/>
        </p:nvSpPr>
        <p:spPr>
          <a:xfrm>
            <a:off x="381242" y="897937"/>
            <a:ext cx="11127177" cy="3105787"/>
          </a:xfrm>
          <a:prstGeom prst="rect">
            <a:avLst/>
          </a:prstGeom>
        </p:spPr>
        <p:txBody>
          <a:bodyPr wrap="square">
            <a:spAutoFit/>
          </a:bodyPr>
          <a:lstStyle/>
          <a:p>
            <a:pPr marL="381635" indent="-381635" algn="just" defTabSz="1219200">
              <a:lnSpc>
                <a:spcPct val="150000"/>
              </a:lnSpc>
              <a:spcAft>
                <a:spcPts val="635"/>
              </a:spcAft>
              <a:buSzPct val="80000"/>
              <a:buBlip>
                <a:blip r:embed="rId3"/>
              </a:buBlip>
            </a:pPr>
            <a:r>
              <a:rPr lang="zh-CN" altLang="en-US" dirty="0">
                <a:solidFill>
                  <a:srgbClr val="374151"/>
                </a:solidFill>
                <a:latin typeface="微软雅黑" panose="020B0503020204020204" pitchFamily="34" charset="-122"/>
                <a:ea typeface="微软雅黑" panose="020B0503020204020204" pitchFamily="34" charset="-122"/>
              </a:rPr>
              <a:t>以</a:t>
            </a:r>
            <a:r>
              <a:rPr lang="en-US" altLang="zh-CN" dirty="0">
                <a:solidFill>
                  <a:srgbClr val="374151"/>
                </a:solidFill>
                <a:latin typeface="微软雅黑" panose="020B0503020204020204" pitchFamily="34" charset="-122"/>
                <a:ea typeface="微软雅黑" panose="020B0503020204020204" pitchFamily="34" charset="-122"/>
              </a:rPr>
              <a:t>BERT</a:t>
            </a:r>
            <a:r>
              <a:rPr lang="zh-CN" altLang="en-US" dirty="0">
                <a:solidFill>
                  <a:srgbClr val="374151"/>
                </a:solidFill>
                <a:latin typeface="微软雅黑" panose="020B0503020204020204" pitchFamily="34" charset="-122"/>
                <a:ea typeface="微软雅黑" panose="020B0503020204020204" pitchFamily="34" charset="-122"/>
              </a:rPr>
              <a:t>为代表的自编码语言模型采用掩码方式，预测被屏蔽的词，是一种自编码模型。</a:t>
            </a:r>
            <a:r>
              <a:rPr lang="zh-CN" altLang="en-US" i="0" dirty="0">
                <a:solidFill>
                  <a:srgbClr val="374151"/>
                </a:solidFill>
                <a:effectLst/>
                <a:latin typeface="Microsoft YaHei" panose="020B0503020204020204" pitchFamily="34" charset="-122"/>
                <a:ea typeface="Microsoft YaHei" panose="020B0503020204020204" pitchFamily="34" charset="-122"/>
              </a:rPr>
              <a:t>优点在于其双向性，能够更好地捕捉上下文信息，从而在一些需要理解句子关系和结构的任务中表现更好。缺点是计算量较大，训练和推理速度相对较慢。</a:t>
            </a:r>
            <a:endParaRPr lang="en-US" altLang="zh-CN" dirty="0">
              <a:solidFill>
                <a:srgbClr val="374151"/>
              </a:solidFill>
              <a:latin typeface="微软雅黑" panose="020B0503020204020204" pitchFamily="34" charset="-122"/>
              <a:ea typeface="微软雅黑" panose="020B0503020204020204" pitchFamily="34" charset="-122"/>
            </a:endParaRPr>
          </a:p>
          <a:p>
            <a:pPr marL="381635" indent="-381635" algn="just" defTabSz="1219200">
              <a:lnSpc>
                <a:spcPct val="150000"/>
              </a:lnSpc>
              <a:spcAft>
                <a:spcPts val="635"/>
              </a:spcAft>
              <a:buSzPct val="80000"/>
              <a:buBlip>
                <a:blip r:embed="rId3"/>
              </a:buBlip>
            </a:pPr>
            <a:r>
              <a:rPr lang="zh-CN" altLang="en-US" dirty="0">
                <a:solidFill>
                  <a:srgbClr val="374151"/>
                </a:solidFill>
                <a:latin typeface="微软雅黑" panose="020B0503020204020204" pitchFamily="34" charset="-122"/>
                <a:ea typeface="微软雅黑" panose="020B0503020204020204" pitchFamily="34" charset="-122"/>
              </a:rPr>
              <a:t>以</a:t>
            </a:r>
            <a:r>
              <a:rPr lang="en-US" altLang="zh-CN" dirty="0">
                <a:solidFill>
                  <a:srgbClr val="374151"/>
                </a:solidFill>
                <a:latin typeface="微软雅黑" panose="020B0503020204020204" pitchFamily="34" charset="-122"/>
                <a:ea typeface="微软雅黑" panose="020B0503020204020204" pitchFamily="34" charset="-122"/>
              </a:rPr>
              <a:t>GPT</a:t>
            </a:r>
            <a:r>
              <a:rPr lang="zh-CN" altLang="en-US" dirty="0">
                <a:solidFill>
                  <a:srgbClr val="374151"/>
                </a:solidFill>
                <a:latin typeface="微软雅黑" panose="020B0503020204020204" pitchFamily="34" charset="-122"/>
                <a:ea typeface="微软雅黑" panose="020B0503020204020204" pitchFamily="34" charset="-122"/>
              </a:rPr>
              <a:t>为代表的自回归语言模型按照从左到右的顺序依次预测下一个单词，从而实现模型预训练。</a:t>
            </a:r>
            <a:r>
              <a:rPr lang="zh-CN" altLang="en-US" i="0" dirty="0">
                <a:solidFill>
                  <a:srgbClr val="374151"/>
                </a:solidFill>
                <a:effectLst/>
                <a:latin typeface="Microsoft YaHei" panose="020B0503020204020204" pitchFamily="34" charset="-122"/>
                <a:ea typeface="Microsoft YaHei" panose="020B0503020204020204" pitchFamily="34" charset="-122"/>
              </a:rPr>
              <a:t>优点是生成能力强，能够在生成任务中产生连贯的文本。另外，作为一个单向模型，</a:t>
            </a:r>
            <a:r>
              <a:rPr lang="en-US" altLang="zh-CN" i="0" dirty="0">
                <a:solidFill>
                  <a:srgbClr val="374151"/>
                </a:solidFill>
                <a:effectLst/>
                <a:latin typeface="Microsoft YaHei" panose="020B0503020204020204" pitchFamily="34" charset="-122"/>
                <a:ea typeface="Microsoft YaHei" panose="020B0503020204020204" pitchFamily="34" charset="-122"/>
              </a:rPr>
              <a:t>GPT</a:t>
            </a:r>
            <a:r>
              <a:rPr lang="zh-CN" altLang="en-US" i="0" dirty="0">
                <a:solidFill>
                  <a:srgbClr val="374151"/>
                </a:solidFill>
                <a:effectLst/>
                <a:latin typeface="Microsoft YaHei" panose="020B0503020204020204" pitchFamily="34" charset="-122"/>
                <a:ea typeface="Microsoft YaHei" panose="020B0503020204020204" pitchFamily="34" charset="-122"/>
              </a:rPr>
              <a:t>在计算上相对更加高效。缺点是由于其单向性，</a:t>
            </a:r>
            <a:r>
              <a:rPr lang="en-US" altLang="zh-CN" i="0" dirty="0">
                <a:solidFill>
                  <a:srgbClr val="374151"/>
                </a:solidFill>
                <a:effectLst/>
                <a:latin typeface="Microsoft YaHei" panose="020B0503020204020204" pitchFamily="34" charset="-122"/>
                <a:ea typeface="Microsoft YaHei" panose="020B0503020204020204" pitchFamily="34" charset="-122"/>
              </a:rPr>
              <a:t>GPT</a:t>
            </a:r>
            <a:r>
              <a:rPr lang="zh-CN" altLang="en-US" i="0" dirty="0">
                <a:solidFill>
                  <a:srgbClr val="374151"/>
                </a:solidFill>
                <a:effectLst/>
                <a:latin typeface="Microsoft YaHei" panose="020B0503020204020204" pitchFamily="34" charset="-122"/>
                <a:ea typeface="Microsoft YaHei" panose="020B0503020204020204" pitchFamily="34" charset="-122"/>
              </a:rPr>
              <a:t>在需要理解句子中词汇关系的任务上可能不如</a:t>
            </a:r>
            <a:r>
              <a:rPr lang="en-US" altLang="zh-CN" i="0" dirty="0">
                <a:solidFill>
                  <a:srgbClr val="374151"/>
                </a:solidFill>
                <a:effectLst/>
                <a:latin typeface="Microsoft YaHei" panose="020B0503020204020204" pitchFamily="34" charset="-122"/>
                <a:ea typeface="Microsoft YaHei" panose="020B0503020204020204" pitchFamily="34" charset="-122"/>
              </a:rPr>
              <a:t>BERT</a:t>
            </a:r>
            <a:r>
              <a:rPr lang="zh-CN" altLang="en-US" i="0" dirty="0">
                <a:solidFill>
                  <a:srgbClr val="374151"/>
                </a:solidFill>
                <a:effectLst/>
                <a:latin typeface="Microsoft YaHei" panose="020B0503020204020204" pitchFamily="34" charset="-122"/>
                <a:ea typeface="Microsoft YaHei" panose="020B0503020204020204" pitchFamily="34" charset="-122"/>
              </a:rPr>
              <a:t>。</a:t>
            </a:r>
            <a:endParaRPr lang="zh-CN" altLang="en-US" dirty="0">
              <a:solidFill>
                <a:srgbClr val="374151"/>
              </a:solidFill>
              <a:latin typeface="Microsoft YaHei" panose="020B0503020204020204" pitchFamily="34" charset="-122"/>
              <a:ea typeface="Microsoft YaHei" panose="020B0503020204020204" pitchFamily="34" charset="-122"/>
            </a:endParaRPr>
          </a:p>
          <a:p>
            <a:pPr marL="838835" lvl="1" indent="-381635" algn="just" defTabSz="1219200">
              <a:lnSpc>
                <a:spcPct val="150000"/>
              </a:lnSpc>
              <a:spcAft>
                <a:spcPts val="635"/>
              </a:spcAft>
              <a:buSzPct val="80000"/>
              <a:buBlip>
                <a:blip r:embed="rId3"/>
              </a:buBlip>
            </a:pP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C8A5314-806E-104A-A3CF-DBC835E90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7345" y="3563269"/>
            <a:ext cx="5511506" cy="2564970"/>
          </a:xfrm>
          <a:prstGeom prst="rect">
            <a:avLst/>
          </a:prstGeom>
        </p:spPr>
      </p:pic>
      <p:sp>
        <p:nvSpPr>
          <p:cNvPr id="3" name="灯片编号占位符 2">
            <a:extLst>
              <a:ext uri="{FF2B5EF4-FFF2-40B4-BE49-F238E27FC236}">
                <a16:creationId xmlns:a16="http://schemas.microsoft.com/office/drawing/2014/main" id="{8A817362-24C9-EE4B-B4EC-D8975A386398}"/>
              </a:ext>
            </a:extLst>
          </p:cNvPr>
          <p:cNvSpPr>
            <a:spLocks noGrp="1"/>
          </p:cNvSpPr>
          <p:nvPr>
            <p:ph type="sldNum" sz="quarter" idx="12"/>
          </p:nvPr>
        </p:nvSpPr>
        <p:spPr/>
        <p:txBody>
          <a:bodyPr/>
          <a:lstStyle/>
          <a:p>
            <a:fld id="{66E0AC87-F9B6-4F7A-AB3A-6863E2A5800B}" type="slidenum">
              <a:rPr lang="zh-CN" altLang="en-US" smtClean="0"/>
              <a:t>30</a:t>
            </a:fld>
            <a:endParaRPr lang="zh-CN" altLang="en-US"/>
          </a:p>
        </p:txBody>
      </p:sp>
    </p:spTree>
    <p:extLst>
      <p:ext uri="{BB962C8B-B14F-4D97-AF65-F5344CB8AC3E}">
        <p14:creationId xmlns:p14="http://schemas.microsoft.com/office/powerpoint/2010/main" val="265483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F7D8-0A31-A4E4-7B3A-893C419CDA6C}"/>
              </a:ext>
            </a:extLst>
          </p:cNvPr>
          <p:cNvSpPr>
            <a:spLocks noGrp="1"/>
          </p:cNvSpPr>
          <p:nvPr>
            <p:ph type="title"/>
          </p:nvPr>
        </p:nvSpPr>
        <p:spPr/>
        <p:txBody>
          <a:bodyPr/>
          <a:lstStyle/>
          <a:p>
            <a:r>
              <a:rPr lang="zh-CN" altLang="en-US" dirty="0"/>
              <a:t>微调（</a:t>
            </a:r>
            <a:r>
              <a:rPr lang="en-US" altLang="zh-CN" dirty="0"/>
              <a:t>Fine-Tuning</a:t>
            </a:r>
            <a:r>
              <a:rPr lang="zh-CN" altLang="en-US" dirty="0"/>
              <a:t>）</a:t>
            </a:r>
            <a:endParaRPr lang="en-CN"/>
          </a:p>
        </p:txBody>
      </p:sp>
      <p:sp>
        <p:nvSpPr>
          <p:cNvPr id="3" name="Content Placeholder 2">
            <a:extLst>
              <a:ext uri="{FF2B5EF4-FFF2-40B4-BE49-F238E27FC236}">
                <a16:creationId xmlns:a16="http://schemas.microsoft.com/office/drawing/2014/main" id="{77FCE8E9-27BD-F52C-C9F8-5AF18AD4A642}"/>
              </a:ext>
            </a:extLst>
          </p:cNvPr>
          <p:cNvSpPr>
            <a:spLocks noGrp="1"/>
          </p:cNvSpPr>
          <p:nvPr>
            <p:ph idx="1"/>
          </p:nvPr>
        </p:nvSpPr>
        <p:spPr>
          <a:xfrm>
            <a:off x="381242" y="762072"/>
            <a:ext cx="11429516" cy="5333856"/>
          </a:xfrm>
        </p:spPr>
        <p:txBody>
          <a:bodyPr>
            <a:normAutofit/>
          </a:bodyPr>
          <a:lstStyle/>
          <a:p>
            <a:pPr>
              <a:lnSpc>
                <a:spcPct val="150000"/>
              </a:lnSpc>
            </a:pPr>
            <a:r>
              <a:rPr lang="zh-CN" altLang="en-US" sz="2000" b="0" i="0" dirty="0">
                <a:solidFill>
                  <a:srgbClr val="374151"/>
                </a:solidFill>
                <a:effectLst/>
                <a:latin typeface="Times New Roman" panose="02020603050405020304" pitchFamily="18" charset="0"/>
                <a:ea typeface="Microsoft YaHei" panose="020B0503020204020204" pitchFamily="34" charset="-122"/>
                <a:cs typeface="Times New Roman" panose="02020603050405020304" pitchFamily="18" charset="0"/>
              </a:rPr>
              <a:t>预训练模的通用表示可能无法直接解决特定任务，如文本分类、命名实体识别或情感分析等。</a:t>
            </a:r>
            <a:endParaRPr lang="en-US" sz="2000" b="0" i="0" dirty="0">
              <a:solidFill>
                <a:srgbClr val="374151"/>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zh-CN" altLang="en-US" sz="2000" b="0" i="0" dirty="0">
                <a:solidFill>
                  <a:srgbClr val="374151"/>
                </a:solidFill>
                <a:effectLst/>
                <a:latin typeface="Microsoft YaHei" panose="020B0503020204020204" pitchFamily="34" charset="-122"/>
                <a:ea typeface="Microsoft YaHei" panose="020B0503020204020204" pitchFamily="34" charset="-122"/>
              </a:rPr>
              <a:t>微调是指在一个预训练好的模型基础上，使用少量标注数据来训练模型，以</a:t>
            </a:r>
            <a:r>
              <a:rPr lang="zh-CN" altLang="en-US" sz="2000" b="0" i="0" dirty="0">
                <a:solidFill>
                  <a:schemeClr val="tx1"/>
                </a:solidFill>
                <a:effectLst/>
                <a:latin typeface="Microsoft YaHei" panose="020B0503020204020204" pitchFamily="34" charset="-122"/>
                <a:ea typeface="Microsoft YaHei" panose="020B0503020204020204" pitchFamily="34" charset="-122"/>
              </a:rPr>
              <a:t>适应特定的任务</a:t>
            </a:r>
            <a:r>
              <a:rPr lang="zh-CN" altLang="en-US" sz="2000" b="0" i="0" dirty="0">
                <a:solidFill>
                  <a:srgbClr val="374151"/>
                </a:solidFill>
                <a:effectLst/>
                <a:latin typeface="Microsoft YaHei" panose="020B0503020204020204" pitchFamily="34" charset="-122"/>
                <a:ea typeface="Microsoft YaHei" panose="020B0503020204020204" pitchFamily="34" charset="-122"/>
              </a:rPr>
              <a:t>。微调的过程通常涉及到调整模型的部分参数，以使得模型能够更好地拟合任务的特定数据集。</a:t>
            </a:r>
            <a:endParaRPr lang="en-US" altLang="zh-CN" sz="2000" b="0" i="0" dirty="0">
              <a:solidFill>
                <a:srgbClr val="374151"/>
              </a:solidFill>
              <a:effectLst/>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C5773A32-2C2B-B24C-ADC7-3649F954222D}"/>
              </a:ext>
            </a:extLst>
          </p:cNvPr>
          <p:cNvSpPr>
            <a:spLocks noGrp="1"/>
          </p:cNvSpPr>
          <p:nvPr>
            <p:ph type="sldNum" sz="quarter" idx="12"/>
          </p:nvPr>
        </p:nvSpPr>
        <p:spPr/>
        <p:txBody>
          <a:bodyPr/>
          <a:lstStyle/>
          <a:p>
            <a:fld id="{66E0AC87-F9B6-4F7A-AB3A-6863E2A5800B}" type="slidenum">
              <a:rPr lang="zh-CN" altLang="en-US" smtClean="0"/>
              <a:t>31</a:t>
            </a:fld>
            <a:endParaRPr lang="zh-CN" altLang="en-US"/>
          </a:p>
        </p:txBody>
      </p:sp>
      <p:pic>
        <p:nvPicPr>
          <p:cNvPr id="6" name="图片 5">
            <a:extLst>
              <a:ext uri="{FF2B5EF4-FFF2-40B4-BE49-F238E27FC236}">
                <a16:creationId xmlns:a16="http://schemas.microsoft.com/office/drawing/2014/main" id="{2C48196A-B8C9-F2B1-1557-E49B500D8A1A}"/>
              </a:ext>
            </a:extLst>
          </p:cNvPr>
          <p:cNvPicPr>
            <a:picLocks noChangeAspect="1"/>
          </p:cNvPicPr>
          <p:nvPr/>
        </p:nvPicPr>
        <p:blipFill>
          <a:blip r:embed="rId3"/>
          <a:stretch>
            <a:fillRect/>
          </a:stretch>
        </p:blipFill>
        <p:spPr>
          <a:xfrm>
            <a:off x="2685560" y="3050931"/>
            <a:ext cx="7176917" cy="2757308"/>
          </a:xfrm>
          <a:prstGeom prst="rect">
            <a:avLst/>
          </a:prstGeom>
        </p:spPr>
      </p:pic>
    </p:spTree>
    <p:extLst>
      <p:ext uri="{BB962C8B-B14F-4D97-AF65-F5344CB8AC3E}">
        <p14:creationId xmlns:p14="http://schemas.microsoft.com/office/powerpoint/2010/main" val="2008462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2004C8E-1FD9-7DEE-2722-8AC00CF846DF}"/>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微调的不足</a:t>
            </a:r>
            <a:endParaRPr lang="zh-CN" altLang="en-US" dirty="0"/>
          </a:p>
        </p:txBody>
      </p:sp>
      <p:sp>
        <p:nvSpPr>
          <p:cNvPr id="2" name="灯片编号占位符 1">
            <a:extLst>
              <a:ext uri="{FF2B5EF4-FFF2-40B4-BE49-F238E27FC236}">
                <a16:creationId xmlns:a16="http://schemas.microsoft.com/office/drawing/2014/main" id="{CB70AFA5-D107-CD46-81E1-FE7B45C9FD29}"/>
              </a:ext>
            </a:extLst>
          </p:cNvPr>
          <p:cNvSpPr>
            <a:spLocks noGrp="1"/>
          </p:cNvSpPr>
          <p:nvPr>
            <p:ph type="sldNum" sz="quarter" idx="12"/>
          </p:nvPr>
        </p:nvSpPr>
        <p:spPr/>
        <p:txBody>
          <a:bodyPr/>
          <a:lstStyle/>
          <a:p>
            <a:fld id="{66E0AC87-F9B6-4F7A-AB3A-6863E2A5800B}" type="slidenum">
              <a:rPr lang="zh-CN" altLang="en-US" smtClean="0"/>
              <a:t>32</a:t>
            </a:fld>
            <a:endParaRPr lang="zh-CN" altLang="en-US"/>
          </a:p>
        </p:txBody>
      </p:sp>
      <p:cxnSp>
        <p:nvCxnSpPr>
          <p:cNvPr id="4" name="直接箭头连接符 3">
            <a:extLst>
              <a:ext uri="{FF2B5EF4-FFF2-40B4-BE49-F238E27FC236}">
                <a16:creationId xmlns:a16="http://schemas.microsoft.com/office/drawing/2014/main" id="{D944106A-45C2-4387-CB27-36A140FD0780}"/>
              </a:ext>
            </a:extLst>
          </p:cNvPr>
          <p:cNvCxnSpPr>
            <a:cxnSpLocks/>
          </p:cNvCxnSpPr>
          <p:nvPr/>
        </p:nvCxnSpPr>
        <p:spPr>
          <a:xfrm>
            <a:off x="3177659" y="3381018"/>
            <a:ext cx="60519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C55F95B-D9FC-AA17-D286-2F266BCB0491}"/>
              </a:ext>
            </a:extLst>
          </p:cNvPr>
          <p:cNvSpPr txBox="1"/>
          <p:nvPr/>
        </p:nvSpPr>
        <p:spPr>
          <a:xfrm>
            <a:off x="3143951" y="3827149"/>
            <a:ext cx="646331" cy="369332"/>
          </a:xfrm>
          <a:prstGeom prst="rect">
            <a:avLst/>
          </a:prstGeom>
          <a:noFill/>
        </p:spPr>
        <p:txBody>
          <a:bodyPr wrap="none" rtlCol="0">
            <a:spAutoFit/>
          </a:bodyPr>
          <a:lstStyle/>
          <a:p>
            <a:pPr algn="l"/>
            <a:r>
              <a:rPr lang="zh-CN" altLang="en-US" dirty="0">
                <a:solidFill>
                  <a:srgbClr val="374151"/>
                </a:solidFill>
                <a:latin typeface="Microsoft YaHei" panose="020B0503020204020204" pitchFamily="34" charset="-122"/>
                <a:ea typeface="Microsoft YaHei" panose="020B0503020204020204" pitchFamily="34" charset="-122"/>
              </a:rPr>
              <a:t>微调</a:t>
            </a:r>
          </a:p>
        </p:txBody>
      </p:sp>
      <p:pic>
        <p:nvPicPr>
          <p:cNvPr id="8" name="图片 7">
            <a:extLst>
              <a:ext uri="{FF2B5EF4-FFF2-40B4-BE49-F238E27FC236}">
                <a16:creationId xmlns:a16="http://schemas.microsoft.com/office/drawing/2014/main" id="{0CF53BA0-2572-E9C3-5226-280F9C20BF1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3614" y="2080542"/>
            <a:ext cx="534295" cy="534295"/>
          </a:xfrm>
          <a:prstGeom prst="rect">
            <a:avLst/>
          </a:prstGeom>
        </p:spPr>
      </p:pic>
      <p:pic>
        <p:nvPicPr>
          <p:cNvPr id="10" name="图片 9">
            <a:extLst>
              <a:ext uri="{FF2B5EF4-FFF2-40B4-BE49-F238E27FC236}">
                <a16:creationId xmlns:a16="http://schemas.microsoft.com/office/drawing/2014/main" id="{DA5B48E8-A102-5586-CABE-48BAD36CD6E8}"/>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93685" y="3062487"/>
            <a:ext cx="534295" cy="534295"/>
          </a:xfrm>
          <a:prstGeom prst="rect">
            <a:avLst/>
          </a:prstGeom>
        </p:spPr>
      </p:pic>
      <p:pic>
        <p:nvPicPr>
          <p:cNvPr id="14" name="图片 13">
            <a:extLst>
              <a:ext uri="{FF2B5EF4-FFF2-40B4-BE49-F238E27FC236}">
                <a16:creationId xmlns:a16="http://schemas.microsoft.com/office/drawing/2014/main" id="{826218F4-315F-751D-9153-2A4FE5EA9669}"/>
              </a:ext>
            </a:extLst>
          </p:cNvPr>
          <p:cNvPicPr>
            <a:picLocks noChangeAspect="1"/>
          </p:cNvPicPr>
          <p:nvPr/>
        </p:nvPicPr>
        <p:blipFill>
          <a:blip r:embed="rId3" cstate="print">
            <a:duotone>
              <a:prstClr val="black"/>
              <a:srgbClr val="D3E7D1">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3615" y="3968999"/>
            <a:ext cx="534295" cy="534295"/>
          </a:xfrm>
          <a:prstGeom prst="rect">
            <a:avLst/>
          </a:prstGeom>
        </p:spPr>
      </p:pic>
      <p:sp>
        <p:nvSpPr>
          <p:cNvPr id="18" name="文本框 17">
            <a:extLst>
              <a:ext uri="{FF2B5EF4-FFF2-40B4-BE49-F238E27FC236}">
                <a16:creationId xmlns:a16="http://schemas.microsoft.com/office/drawing/2014/main" id="{D5E61D33-8169-8011-082B-A2D03289138A}"/>
              </a:ext>
            </a:extLst>
          </p:cNvPr>
          <p:cNvSpPr txBox="1"/>
          <p:nvPr/>
        </p:nvSpPr>
        <p:spPr>
          <a:xfrm>
            <a:off x="2051371" y="4870202"/>
            <a:ext cx="1229011" cy="338554"/>
          </a:xfrm>
          <a:prstGeom prst="rect">
            <a:avLst/>
          </a:prstGeom>
          <a:noFill/>
        </p:spPr>
        <p:txBody>
          <a:bodyPr wrap="square" rtlCol="0">
            <a:spAutoFit/>
          </a:bodyPr>
          <a:lstStyle/>
          <a:p>
            <a:r>
              <a:rPr lang="zh-CN" altLang="en-US" sz="1600" dirty="0">
                <a:solidFill>
                  <a:srgbClr val="374151"/>
                </a:solidFill>
                <a:latin typeface="Microsoft YaHei" panose="020B0503020204020204" pitchFamily="34" charset="-122"/>
                <a:ea typeface="Microsoft YaHei" panose="020B0503020204020204" pitchFamily="34" charset="-122"/>
              </a:rPr>
              <a:t>领域数据</a:t>
            </a:r>
          </a:p>
        </p:txBody>
      </p:sp>
      <p:sp>
        <p:nvSpPr>
          <p:cNvPr id="20" name="文本框 19">
            <a:extLst>
              <a:ext uri="{FF2B5EF4-FFF2-40B4-BE49-F238E27FC236}">
                <a16:creationId xmlns:a16="http://schemas.microsoft.com/office/drawing/2014/main" id="{75AE47D4-6237-A265-14D1-5F921466E07A}"/>
              </a:ext>
            </a:extLst>
          </p:cNvPr>
          <p:cNvSpPr txBox="1"/>
          <p:nvPr/>
        </p:nvSpPr>
        <p:spPr>
          <a:xfrm>
            <a:off x="412359" y="4870202"/>
            <a:ext cx="1971255" cy="338554"/>
          </a:xfrm>
          <a:prstGeom prst="rect">
            <a:avLst/>
          </a:prstGeom>
          <a:noFill/>
        </p:spPr>
        <p:txBody>
          <a:bodyPr wrap="square">
            <a:spAutoFit/>
          </a:bodyPr>
          <a:lstStyle/>
          <a:p>
            <a:r>
              <a:rPr lang="zh-CN" altLang="en-US" sz="1600" dirty="0">
                <a:solidFill>
                  <a:srgbClr val="374151"/>
                </a:solidFill>
                <a:latin typeface="Microsoft YaHei" panose="020B0503020204020204" pitchFamily="34" charset="-122"/>
                <a:ea typeface="Microsoft YaHei" panose="020B0503020204020204" pitchFamily="34" charset="-122"/>
              </a:rPr>
              <a:t>预训练模型</a:t>
            </a:r>
          </a:p>
        </p:txBody>
      </p:sp>
      <p:sp>
        <p:nvSpPr>
          <p:cNvPr id="21" name="文本框 20">
            <a:extLst>
              <a:ext uri="{FF2B5EF4-FFF2-40B4-BE49-F238E27FC236}">
                <a16:creationId xmlns:a16="http://schemas.microsoft.com/office/drawing/2014/main" id="{F6DA11DE-C488-EDE3-220C-3A53CD9B1F46}"/>
              </a:ext>
            </a:extLst>
          </p:cNvPr>
          <p:cNvSpPr txBox="1"/>
          <p:nvPr/>
        </p:nvSpPr>
        <p:spPr>
          <a:xfrm>
            <a:off x="347246" y="1054657"/>
            <a:ext cx="2255071"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预训练模型微调 </a:t>
            </a:r>
            <a:endParaRPr lang="zh-CN" altLang="en-US" sz="2000" dirty="0"/>
          </a:p>
        </p:txBody>
      </p:sp>
      <p:sp>
        <p:nvSpPr>
          <p:cNvPr id="23" name="文本框 22">
            <a:extLst>
              <a:ext uri="{FF2B5EF4-FFF2-40B4-BE49-F238E27FC236}">
                <a16:creationId xmlns:a16="http://schemas.microsoft.com/office/drawing/2014/main" id="{8B1EE9D4-22AE-E24E-1035-5C6046C6C303}"/>
              </a:ext>
            </a:extLst>
          </p:cNvPr>
          <p:cNvSpPr txBox="1"/>
          <p:nvPr/>
        </p:nvSpPr>
        <p:spPr>
          <a:xfrm>
            <a:off x="3943509" y="2970064"/>
            <a:ext cx="774237" cy="523220"/>
          </a:xfrm>
          <a:prstGeom prst="rect">
            <a:avLst/>
          </a:prstGeom>
          <a:noFill/>
        </p:spPr>
        <p:txBody>
          <a:bodyPr wrap="square" rtlCol="0">
            <a:spAutoFit/>
          </a:bodyPr>
          <a:lstStyle/>
          <a:p>
            <a:pPr algn="l"/>
            <a:r>
              <a:rPr kumimoji="1" lang="en-US" altLang="zh-CN" sz="2800" dirty="0">
                <a:latin typeface="Times New Roman" panose="02020603050405020304" pitchFamily="18" charset="0"/>
                <a:cs typeface="Times New Roman" panose="02020603050405020304" pitchFamily="18" charset="0"/>
              </a:rPr>
              <a:t>LM</a:t>
            </a:r>
            <a:endParaRPr kumimoji="1" lang="zh-CN" altLang="en-US" sz="28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61ACBA3-622E-D8E4-52E7-628BCBB20FA4}"/>
              </a:ext>
            </a:extLst>
          </p:cNvPr>
          <p:cNvSpPr txBox="1"/>
          <p:nvPr/>
        </p:nvSpPr>
        <p:spPr>
          <a:xfrm>
            <a:off x="3943510" y="2038738"/>
            <a:ext cx="774237" cy="523220"/>
          </a:xfrm>
          <a:prstGeom prst="rect">
            <a:avLst/>
          </a:prstGeom>
          <a:noFill/>
        </p:spPr>
        <p:txBody>
          <a:bodyPr wrap="square" rtlCol="0">
            <a:spAutoFit/>
          </a:bodyPr>
          <a:lstStyle/>
          <a:p>
            <a:pPr algn="l"/>
            <a:r>
              <a:rPr kumimoji="1" lang="en-US" altLang="zh-CN" sz="2800" dirty="0">
                <a:solidFill>
                  <a:srgbClr val="0070C0"/>
                </a:solidFill>
                <a:latin typeface="Times New Roman" panose="02020603050405020304" pitchFamily="18" charset="0"/>
                <a:cs typeface="Times New Roman" panose="02020603050405020304" pitchFamily="18" charset="0"/>
              </a:rPr>
              <a:t>LM</a:t>
            </a:r>
            <a:endParaRPr kumimoji="1" lang="zh-CN" altLang="en-US" sz="2800" dirty="0">
              <a:solidFill>
                <a:srgbClr val="0070C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CC7855C-5B6B-6E3F-FCA2-B6EA373C4606}"/>
              </a:ext>
            </a:extLst>
          </p:cNvPr>
          <p:cNvSpPr txBox="1"/>
          <p:nvPr/>
        </p:nvSpPr>
        <p:spPr>
          <a:xfrm>
            <a:off x="3943509" y="3918108"/>
            <a:ext cx="774237" cy="523220"/>
          </a:xfrm>
          <a:prstGeom prst="rect">
            <a:avLst/>
          </a:prstGeom>
          <a:noFill/>
        </p:spPr>
        <p:txBody>
          <a:bodyPr wrap="square" rtlCol="0">
            <a:spAutoFit/>
          </a:bodyPr>
          <a:lstStyle/>
          <a:p>
            <a:pPr algn="l"/>
            <a:r>
              <a:rPr kumimoji="1" lang="en-US" altLang="zh-CN" sz="2800" dirty="0">
                <a:solidFill>
                  <a:srgbClr val="117C00"/>
                </a:solidFill>
                <a:latin typeface="Times New Roman" panose="02020603050405020304" pitchFamily="18" charset="0"/>
                <a:cs typeface="Times New Roman" panose="02020603050405020304" pitchFamily="18" charset="0"/>
              </a:rPr>
              <a:t>LM</a:t>
            </a:r>
            <a:endParaRPr kumimoji="1" lang="zh-CN" altLang="en-US" sz="2800" dirty="0">
              <a:solidFill>
                <a:srgbClr val="117C00"/>
              </a:solidFill>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EE7C3FE3-6520-BD38-6388-CCD1C5667515}"/>
              </a:ext>
            </a:extLst>
          </p:cNvPr>
          <p:cNvCxnSpPr>
            <a:cxnSpLocks/>
          </p:cNvCxnSpPr>
          <p:nvPr/>
        </p:nvCxnSpPr>
        <p:spPr>
          <a:xfrm>
            <a:off x="3177659" y="4247676"/>
            <a:ext cx="60519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DB9CEEF-5800-05B7-109D-4D738922829C}"/>
              </a:ext>
            </a:extLst>
          </p:cNvPr>
          <p:cNvCxnSpPr>
            <a:cxnSpLocks/>
          </p:cNvCxnSpPr>
          <p:nvPr/>
        </p:nvCxnSpPr>
        <p:spPr>
          <a:xfrm>
            <a:off x="3177659" y="2347689"/>
            <a:ext cx="60519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646353A-A0CB-F034-81A1-A5F47613D816}"/>
              </a:ext>
            </a:extLst>
          </p:cNvPr>
          <p:cNvSpPr txBox="1"/>
          <p:nvPr/>
        </p:nvSpPr>
        <p:spPr>
          <a:xfrm>
            <a:off x="3149570" y="2949770"/>
            <a:ext cx="646331" cy="369332"/>
          </a:xfrm>
          <a:prstGeom prst="rect">
            <a:avLst/>
          </a:prstGeom>
          <a:noFill/>
        </p:spPr>
        <p:txBody>
          <a:bodyPr wrap="none" rtlCol="0">
            <a:spAutoFit/>
          </a:bodyPr>
          <a:lstStyle/>
          <a:p>
            <a:pPr algn="l"/>
            <a:r>
              <a:rPr lang="zh-CN" altLang="en-US" dirty="0">
                <a:solidFill>
                  <a:srgbClr val="374151"/>
                </a:solidFill>
                <a:latin typeface="Microsoft YaHei" panose="020B0503020204020204" pitchFamily="34" charset="-122"/>
                <a:ea typeface="Microsoft YaHei" panose="020B0503020204020204" pitchFamily="34" charset="-122"/>
              </a:rPr>
              <a:t>微调</a:t>
            </a:r>
          </a:p>
        </p:txBody>
      </p:sp>
      <p:sp>
        <p:nvSpPr>
          <p:cNvPr id="32" name="文本框 31">
            <a:extLst>
              <a:ext uri="{FF2B5EF4-FFF2-40B4-BE49-F238E27FC236}">
                <a16:creationId xmlns:a16="http://schemas.microsoft.com/office/drawing/2014/main" id="{08934513-346F-854F-875D-B30CCA7C887D}"/>
              </a:ext>
            </a:extLst>
          </p:cNvPr>
          <p:cNvSpPr txBox="1"/>
          <p:nvPr/>
        </p:nvSpPr>
        <p:spPr>
          <a:xfrm>
            <a:off x="3157721" y="1954153"/>
            <a:ext cx="646331" cy="369332"/>
          </a:xfrm>
          <a:prstGeom prst="rect">
            <a:avLst/>
          </a:prstGeom>
          <a:noFill/>
        </p:spPr>
        <p:txBody>
          <a:bodyPr wrap="none" rtlCol="0">
            <a:spAutoFit/>
          </a:bodyPr>
          <a:lstStyle/>
          <a:p>
            <a:pPr algn="l"/>
            <a:r>
              <a:rPr lang="zh-CN" altLang="en-US" dirty="0">
                <a:solidFill>
                  <a:srgbClr val="374151"/>
                </a:solidFill>
                <a:latin typeface="Microsoft YaHei" panose="020B0503020204020204" pitchFamily="34" charset="-122"/>
                <a:ea typeface="Microsoft YaHei" panose="020B0503020204020204" pitchFamily="34" charset="-122"/>
              </a:rPr>
              <a:t>微调</a:t>
            </a:r>
          </a:p>
        </p:txBody>
      </p:sp>
      <p:sp>
        <p:nvSpPr>
          <p:cNvPr id="33" name="文本框 32">
            <a:extLst>
              <a:ext uri="{FF2B5EF4-FFF2-40B4-BE49-F238E27FC236}">
                <a16:creationId xmlns:a16="http://schemas.microsoft.com/office/drawing/2014/main" id="{C224B335-F909-E0CE-98B6-1BF374EBC70D}"/>
              </a:ext>
            </a:extLst>
          </p:cNvPr>
          <p:cNvSpPr txBox="1"/>
          <p:nvPr/>
        </p:nvSpPr>
        <p:spPr>
          <a:xfrm>
            <a:off x="637033" y="3119408"/>
            <a:ext cx="1090569" cy="523220"/>
          </a:xfrm>
          <a:prstGeom prst="rect">
            <a:avLst/>
          </a:prstGeom>
          <a:noFill/>
        </p:spPr>
        <p:txBody>
          <a:bodyPr wrap="square" rtlCol="0">
            <a:spAutoFit/>
          </a:bodyPr>
          <a:lstStyle/>
          <a:p>
            <a:pPr algn="l"/>
            <a:r>
              <a:rPr kumimoji="1" lang="en-US" altLang="zh-CN" sz="2800" dirty="0">
                <a:solidFill>
                  <a:schemeClr val="tx2"/>
                </a:solidFill>
                <a:latin typeface="Times New Roman" panose="02020603050405020304" pitchFamily="18" charset="0"/>
                <a:cs typeface="Times New Roman" panose="02020603050405020304" pitchFamily="18" charset="0"/>
              </a:rPr>
              <a:t>LM</a:t>
            </a:r>
            <a:endParaRPr kumimoji="1" lang="zh-CN" altLang="en-US" sz="2800" dirty="0">
              <a:solidFill>
                <a:schemeClr val="tx2"/>
              </a:solidFill>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730996FC-DE15-0822-838D-57B845EA5C19}"/>
              </a:ext>
            </a:extLst>
          </p:cNvPr>
          <p:cNvCxnSpPr>
            <a:cxnSpLocks/>
          </p:cNvCxnSpPr>
          <p:nvPr/>
        </p:nvCxnSpPr>
        <p:spPr>
          <a:xfrm flipV="1">
            <a:off x="1478728" y="2399413"/>
            <a:ext cx="733649" cy="66307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D89B5A98-8762-2A4E-ABD3-817A311D6AEB}"/>
              </a:ext>
            </a:extLst>
          </p:cNvPr>
          <p:cNvCxnSpPr>
            <a:cxnSpLocks/>
          </p:cNvCxnSpPr>
          <p:nvPr/>
        </p:nvCxnSpPr>
        <p:spPr>
          <a:xfrm>
            <a:off x="1473109" y="3659742"/>
            <a:ext cx="776578" cy="61811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EB491987-54B6-0FA9-4FED-B8F65E7E6D6A}"/>
              </a:ext>
            </a:extLst>
          </p:cNvPr>
          <p:cNvCxnSpPr>
            <a:cxnSpLocks/>
          </p:cNvCxnSpPr>
          <p:nvPr/>
        </p:nvCxnSpPr>
        <p:spPr>
          <a:xfrm>
            <a:off x="1478728" y="3381018"/>
            <a:ext cx="77095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BA879FCD-93FF-B560-77E9-6090EA12F41F}"/>
              </a:ext>
            </a:extLst>
          </p:cNvPr>
          <p:cNvSpPr txBox="1"/>
          <p:nvPr/>
        </p:nvSpPr>
        <p:spPr>
          <a:xfrm>
            <a:off x="3763961" y="4870202"/>
            <a:ext cx="1133331" cy="338554"/>
          </a:xfrm>
          <a:prstGeom prst="rect">
            <a:avLst/>
          </a:prstGeom>
          <a:noFill/>
        </p:spPr>
        <p:txBody>
          <a:bodyPr wrap="square">
            <a:spAutoFit/>
          </a:bodyPr>
          <a:lstStyle/>
          <a:p>
            <a:r>
              <a:rPr lang="zh-CN" altLang="en-US" sz="1600" dirty="0">
                <a:solidFill>
                  <a:srgbClr val="374151"/>
                </a:solidFill>
                <a:latin typeface="Microsoft YaHei" panose="020B0503020204020204" pitchFamily="34" charset="-122"/>
                <a:ea typeface="Microsoft YaHei" panose="020B0503020204020204" pitchFamily="34" charset="-122"/>
              </a:rPr>
              <a:t>领域模型</a:t>
            </a:r>
          </a:p>
        </p:txBody>
      </p:sp>
      <p:sp>
        <p:nvSpPr>
          <p:cNvPr id="3" name="Content Placeholder 2">
            <a:extLst>
              <a:ext uri="{FF2B5EF4-FFF2-40B4-BE49-F238E27FC236}">
                <a16:creationId xmlns:a16="http://schemas.microsoft.com/office/drawing/2014/main" id="{0B50B8FC-BBB5-FE1F-2169-7802224E27D8}"/>
              </a:ext>
            </a:extLst>
          </p:cNvPr>
          <p:cNvSpPr>
            <a:spLocks noGrp="1"/>
          </p:cNvSpPr>
          <p:nvPr>
            <p:ph idx="1"/>
          </p:nvPr>
        </p:nvSpPr>
        <p:spPr>
          <a:xfrm>
            <a:off x="5256350" y="1054658"/>
            <a:ext cx="6523291" cy="4559002"/>
          </a:xfrm>
        </p:spPr>
        <p:txBody>
          <a:bodyPr>
            <a:normAutofit/>
          </a:bodyPr>
          <a:lstStyle/>
          <a:p>
            <a:pPr>
              <a:lnSpc>
                <a:spcPct val="150000"/>
              </a:lnSpc>
            </a:pPr>
            <a:r>
              <a:rPr lang="zh-CN" altLang="en-US" sz="1600" b="0" i="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数据量的限制</a:t>
            </a:r>
            <a:r>
              <a:rPr lang="zh-CN" altLang="en-US" sz="1600" b="0" i="0" dirty="0">
                <a:solidFill>
                  <a:srgbClr val="374151"/>
                </a:solidFill>
                <a:effectLst/>
                <a:latin typeface="Times New Roman" panose="02020603050405020304" pitchFamily="18" charset="0"/>
                <a:ea typeface="Microsoft YaHei" panose="020B0503020204020204" pitchFamily="34" charset="-122"/>
                <a:cs typeface="Times New Roman" panose="02020603050405020304" pitchFamily="18" charset="0"/>
              </a:rPr>
              <a:t>：微调的性能很大程度上取决于使用的训练数据量，如果训练数据量很少，模型可能会过度拟合。</a:t>
            </a:r>
            <a:endParaRPr lang="en-US" altLang="zh-CN" sz="1600" b="0" i="0" dirty="0">
              <a:solidFill>
                <a:srgbClr val="374151"/>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zh-CN" altLang="en-US" sz="1600" b="0" i="0" dirty="0">
                <a:solidFill>
                  <a:srgbClr val="C00000"/>
                </a:solidFill>
                <a:effectLst/>
                <a:latin typeface="Microsoft YaHei" panose="020B0503020204020204" pitchFamily="34" charset="-122"/>
                <a:ea typeface="Microsoft YaHei" panose="020B0503020204020204" pitchFamily="34" charset="-122"/>
              </a:rPr>
              <a:t>训练集质量的限制</a:t>
            </a:r>
            <a:r>
              <a:rPr lang="zh-CN" altLang="en-US" sz="1600" b="0" i="0" dirty="0">
                <a:solidFill>
                  <a:srgbClr val="374151"/>
                </a:solidFill>
                <a:effectLst/>
                <a:latin typeface="Microsoft YaHei" panose="020B0503020204020204" pitchFamily="34" charset="-122"/>
                <a:ea typeface="Microsoft YaHei" panose="020B0503020204020204" pitchFamily="34" charset="-122"/>
              </a:rPr>
              <a:t>：微调的性能很大程度上依赖于使用的训练数据集，如果数据集有偏差或质量不佳，微调的效果可能会受到影响。</a:t>
            </a:r>
            <a:endParaRPr lang="en-US" altLang="zh-CN" sz="1600" b="0" i="0" dirty="0">
              <a:solidFill>
                <a:srgbClr val="374151"/>
              </a:solidFill>
              <a:effectLst/>
              <a:latin typeface="Microsoft YaHei" panose="020B0503020204020204" pitchFamily="34" charset="-122"/>
              <a:ea typeface="Microsoft YaHei" panose="020B0503020204020204" pitchFamily="34" charset="-122"/>
            </a:endParaRPr>
          </a:p>
          <a:p>
            <a:pPr>
              <a:lnSpc>
                <a:spcPct val="150000"/>
              </a:lnSpc>
            </a:pPr>
            <a:r>
              <a:rPr lang="zh-CN" altLang="en-US" sz="1600" b="0" i="0" dirty="0">
                <a:solidFill>
                  <a:srgbClr val="C00000"/>
                </a:solidFill>
                <a:effectLst/>
                <a:latin typeface="Microsoft YaHei" panose="020B0503020204020204" pitchFamily="34" charset="-122"/>
                <a:ea typeface="Microsoft YaHei" panose="020B0503020204020204" pitchFamily="34" charset="-122"/>
              </a:rPr>
              <a:t>灾难性遗忘</a:t>
            </a:r>
            <a:r>
              <a:rPr lang="zh-CN" altLang="en-US" sz="1600" b="0" i="0" dirty="0">
                <a:solidFill>
                  <a:srgbClr val="374151"/>
                </a:solidFill>
                <a:effectLst/>
                <a:latin typeface="Microsoft YaHei" panose="020B0503020204020204" pitchFamily="34" charset="-122"/>
                <a:ea typeface="Microsoft YaHei" panose="020B0503020204020204" pitchFamily="34" charset="-122"/>
              </a:rPr>
              <a:t>：微调模型时，模型可能会逐渐忘记预训练阶段学到的知识。</a:t>
            </a:r>
            <a:endParaRPr lang="en-US" altLang="zh-CN" sz="1600" b="0" i="0" dirty="0">
              <a:solidFill>
                <a:srgbClr val="374151"/>
              </a:solidFill>
              <a:effectLst/>
              <a:latin typeface="Microsoft YaHei" panose="020B0503020204020204" pitchFamily="34" charset="-122"/>
              <a:ea typeface="Microsoft YaHei" panose="020B0503020204020204" pitchFamily="34" charset="-122"/>
            </a:endParaRPr>
          </a:p>
          <a:p>
            <a:pPr>
              <a:lnSpc>
                <a:spcPct val="150000"/>
              </a:lnSpc>
            </a:pPr>
            <a:r>
              <a:rPr lang="zh-CN" altLang="en-US" sz="1600" b="0" dirty="0">
                <a:solidFill>
                  <a:srgbClr val="C00000"/>
                </a:solidFill>
                <a:latin typeface="Microsoft YaHei" panose="020B0503020204020204" pitchFamily="34" charset="-122"/>
                <a:ea typeface="Microsoft YaHei" panose="020B0503020204020204" pitchFamily="34" charset="-122"/>
              </a:rPr>
              <a:t>时间和计算资源的限制</a:t>
            </a:r>
            <a:r>
              <a:rPr lang="zh-CN" altLang="en-US" sz="1600" b="0" dirty="0">
                <a:solidFill>
                  <a:srgbClr val="374151"/>
                </a:solidFill>
                <a:latin typeface="Microsoft YaHei" panose="020B0503020204020204" pitchFamily="34" charset="-122"/>
                <a:ea typeface="Microsoft YaHei" panose="020B0503020204020204" pitchFamily="34" charset="-122"/>
              </a:rPr>
              <a:t>：微调需要一定的时间和计算资源来完成，尤其是在大规模的数据集和复杂的模型上。</a:t>
            </a:r>
            <a:endParaRPr lang="en-US" altLang="zh-CN" sz="1600" b="0" dirty="0">
              <a:solidFill>
                <a:srgbClr val="374151"/>
              </a:solidFill>
              <a:latin typeface="Microsoft YaHei" panose="020B0503020204020204" pitchFamily="34" charset="-122"/>
              <a:ea typeface="Microsoft YaHei" panose="020B0503020204020204" pitchFamily="34" charset="-122"/>
            </a:endParaRPr>
          </a:p>
          <a:p>
            <a:pPr>
              <a:lnSpc>
                <a:spcPct val="150000"/>
              </a:lnSpc>
            </a:pPr>
            <a:r>
              <a:rPr lang="en-US" sz="1600" b="0" dirty="0" err="1">
                <a:solidFill>
                  <a:srgbClr val="C00000"/>
                </a:solidFill>
                <a:latin typeface="Microsoft YaHei" panose="020B0503020204020204" pitchFamily="34" charset="-122"/>
                <a:ea typeface="Microsoft YaHei" panose="020B0503020204020204" pitchFamily="34" charset="-122"/>
              </a:rPr>
              <a:t>模型更新</a:t>
            </a:r>
            <a:r>
              <a:rPr lang="zh-CN" altLang="en-US" sz="1600" b="0" dirty="0">
                <a:solidFill>
                  <a:srgbClr val="374151"/>
                </a:solidFill>
                <a:latin typeface="Microsoft YaHei" panose="020B0503020204020204" pitchFamily="34" charset="-122"/>
                <a:ea typeface="Microsoft YaHei" panose="020B0503020204020204" pitchFamily="34" charset="-122"/>
              </a:rPr>
              <a:t>：随着新数据的不断产生，可能需要定期对微调模型进行更新。</a:t>
            </a:r>
            <a:endParaRPr lang="en-US" altLang="zh-CN" sz="1600" b="0" dirty="0">
              <a:solidFill>
                <a:srgbClr val="374151"/>
              </a:solidFill>
              <a:latin typeface="Microsoft YaHei" panose="020B0503020204020204" pitchFamily="34" charset="-122"/>
              <a:ea typeface="Microsoft YaHei" panose="020B0503020204020204" pitchFamily="34" charset="-122"/>
            </a:endParaRPr>
          </a:p>
          <a:p>
            <a:pPr>
              <a:lnSpc>
                <a:spcPct val="150000"/>
              </a:lnSpc>
            </a:pPr>
            <a:r>
              <a:rPr lang="zh-CN" altLang="en-US" sz="1600" b="0" dirty="0">
                <a:solidFill>
                  <a:srgbClr val="C00000"/>
                </a:solidFill>
                <a:latin typeface="Microsoft YaHei" panose="020B0503020204020204" pitchFamily="34" charset="-122"/>
                <a:ea typeface="Microsoft YaHei" panose="020B0503020204020204" pitchFamily="34" charset="-122"/>
              </a:rPr>
              <a:t>模型维护</a:t>
            </a:r>
            <a:r>
              <a:rPr lang="zh-CN" altLang="en-US" sz="1600" b="0" dirty="0">
                <a:solidFill>
                  <a:srgbClr val="374151"/>
                </a:solidFill>
                <a:latin typeface="Microsoft YaHei" panose="020B0503020204020204" pitchFamily="34" charset="-122"/>
                <a:ea typeface="Microsoft YaHei" panose="020B0503020204020204" pitchFamily="34" charset="-122"/>
              </a:rPr>
              <a:t>：针对不同场景需要微调多个领域模型。</a:t>
            </a:r>
            <a:endParaRPr lang="en-US" altLang="zh-CN" sz="1600" b="0" dirty="0">
              <a:solidFill>
                <a:srgbClr val="374151"/>
              </a:solidFill>
              <a:latin typeface="Microsoft YaHei" panose="020B0503020204020204" pitchFamily="34" charset="-122"/>
              <a:ea typeface="Microsoft YaHei" panose="020B0503020204020204" pitchFamily="34" charset="-122"/>
            </a:endParaRPr>
          </a:p>
          <a:p>
            <a:pPr>
              <a:lnSpc>
                <a:spcPct val="150000"/>
              </a:lnSpc>
            </a:pPr>
            <a:endParaRPr lang="en-CN" sz="1600" b="0">
              <a:solidFill>
                <a:srgbClr val="37415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61363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lang="zh-CN" altLang="en-US" dirty="0">
                <a:effectLst/>
              </a:rPr>
              <a:t>人类</a:t>
            </a:r>
            <a:r>
              <a:rPr lang="zh-CN" altLang="en-US" dirty="0"/>
              <a:t>反馈的强化学习</a:t>
            </a:r>
            <a:r>
              <a:rPr lang="zh-CN" altLang="en-US" dirty="0">
                <a:effectLst/>
              </a:rPr>
              <a:t>（</a:t>
            </a:r>
            <a:r>
              <a:rPr lang="en-US" altLang="zh-CN" dirty="0">
                <a:effectLst/>
                <a:latin typeface="Times New Roman" panose="02020603050405020304" pitchFamily="18" charset="0"/>
                <a:cs typeface="Times New Roman" panose="02020603050405020304" pitchFamily="18" charset="0"/>
              </a:rPr>
              <a:t>RLHF</a:t>
            </a:r>
            <a:r>
              <a:rPr lang="zh-CN" altLang="en-US" dirty="0">
                <a:effectLst/>
              </a:rPr>
              <a:t>）</a:t>
            </a:r>
            <a:endParaRPr kumimoji="1" lang="zh-CN" altLang="en-US" sz="3200" b="1"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56217C15-75DA-8855-FCFD-39F1A56EED85}"/>
              </a:ext>
            </a:extLst>
          </p:cNvPr>
          <p:cNvSpPr/>
          <p:nvPr/>
        </p:nvSpPr>
        <p:spPr>
          <a:xfrm>
            <a:off x="500588" y="832513"/>
            <a:ext cx="10835055" cy="1972399"/>
          </a:xfrm>
          <a:prstGeom prst="rect">
            <a:avLst/>
          </a:prstGeom>
        </p:spPr>
        <p:txBody>
          <a:bodyPr wrap="square">
            <a:spAutoFit/>
          </a:bodyPr>
          <a:lstStyle/>
          <a:p>
            <a:pPr marL="381635" indent="-381635" algn="just" defTabSz="1219200">
              <a:lnSpc>
                <a:spcPct val="150000"/>
              </a:lnSpc>
              <a:spcAft>
                <a:spcPts val="635"/>
              </a:spcAft>
              <a:buSzPct val="80000"/>
              <a:buBlip>
                <a:blip r:embed="rId2"/>
              </a:buBlip>
            </a:pPr>
            <a:r>
              <a:rPr lang="zh-CN" altLang="en-US" sz="1600" dirty="0">
                <a:solidFill>
                  <a:srgbClr val="374151"/>
                </a:solidFill>
                <a:latin typeface="Microsoft YaHei" panose="020B0503020204020204" pitchFamily="34" charset="-122"/>
                <a:ea typeface="Microsoft YaHei" panose="020B0503020204020204" pitchFamily="34" charset="-122"/>
              </a:rPr>
              <a:t>大语言模型，如GPT-4，虽然具有很强的自然语言理解和生成能力，但它们在训练过程中可能存在一些局限性。这些局限性包括对某些问题的误解、生成不准确或偏离题目的回答，甚至在某些情况下可能产生具有偏见或不道德的输出。为了解决这些问题并提高模型的表现，人类反馈的强化学习变得非常重要。</a:t>
            </a:r>
            <a:endParaRPr lang="en-US" altLang="zh-CN" sz="1600" dirty="0">
              <a:solidFill>
                <a:srgbClr val="374151"/>
              </a:solidFill>
              <a:latin typeface="Microsoft YaHei" panose="020B0503020204020204" pitchFamily="34" charset="-122"/>
              <a:ea typeface="Microsoft YaHei" panose="020B0503020204020204" pitchFamily="34" charset="-122"/>
            </a:endParaRPr>
          </a:p>
          <a:p>
            <a:pPr marL="381635" indent="-381635" algn="just" defTabSz="1219200">
              <a:lnSpc>
                <a:spcPct val="150000"/>
              </a:lnSpc>
              <a:spcAft>
                <a:spcPts val="635"/>
              </a:spcAft>
              <a:buSzPct val="80000"/>
              <a:buBlip>
                <a:blip r:embed="rId2"/>
              </a:buBlip>
            </a:pPr>
            <a:r>
              <a:rPr lang="en-US" altLang="zh-CN" sz="1600" dirty="0">
                <a:solidFill>
                  <a:srgbClr val="374151"/>
                </a:solidFill>
                <a:latin typeface="微软雅黑" panose="020B0503020204020204" pitchFamily="34" charset="-122"/>
                <a:ea typeface="微软雅黑" panose="020B0503020204020204" pitchFamily="34" charset="-122"/>
              </a:rPr>
              <a:t>RLHF</a:t>
            </a:r>
            <a:r>
              <a:rPr lang="zh-CN" altLang="en-US" sz="1600" dirty="0">
                <a:solidFill>
                  <a:srgbClr val="374151"/>
                </a:solidFill>
                <a:latin typeface="微软雅黑" panose="020B0503020204020204" pitchFamily="34" charset="-122"/>
                <a:ea typeface="微软雅黑" panose="020B0503020204020204" pitchFamily="34" charset="-122"/>
              </a:rPr>
              <a:t>是</a:t>
            </a:r>
            <a:r>
              <a:rPr lang="en-US" altLang="zh-CN" sz="1600" dirty="0">
                <a:solidFill>
                  <a:srgbClr val="374151"/>
                </a:solidFill>
                <a:latin typeface="微软雅黑" panose="020B0503020204020204" pitchFamily="34" charset="-122"/>
                <a:ea typeface="微软雅黑" panose="020B0503020204020204" pitchFamily="34" charset="-122"/>
              </a:rPr>
              <a:t>LLM</a:t>
            </a:r>
            <a:r>
              <a:rPr lang="zh-CN" altLang="en-US" sz="1600" dirty="0">
                <a:solidFill>
                  <a:srgbClr val="374151"/>
                </a:solidFill>
                <a:latin typeface="微软雅黑" panose="020B0503020204020204" pitchFamily="34" charset="-122"/>
                <a:ea typeface="微软雅黑" panose="020B0503020204020204" pitchFamily="34" charset="-122"/>
              </a:rPr>
              <a:t>时代下全新的训练范式，也是</a:t>
            </a:r>
            <a:r>
              <a:rPr lang="en-US" altLang="zh-CN" sz="1600" dirty="0">
                <a:solidFill>
                  <a:srgbClr val="374151"/>
                </a:solidFill>
                <a:latin typeface="微软雅黑" panose="020B0503020204020204" pitchFamily="34" charset="-122"/>
                <a:ea typeface="微软雅黑" panose="020B0503020204020204" pitchFamily="34" charset="-122"/>
              </a:rPr>
              <a:t>LLM</a:t>
            </a:r>
            <a:r>
              <a:rPr lang="zh-CN" altLang="en-US" sz="1600" dirty="0">
                <a:solidFill>
                  <a:srgbClr val="374151"/>
                </a:solidFill>
                <a:latin typeface="微软雅黑" panose="020B0503020204020204" pitchFamily="34" charset="-122"/>
                <a:ea typeface="微软雅黑" panose="020B0503020204020204" pitchFamily="34" charset="-122"/>
              </a:rPr>
              <a:t>在很多场景下能够比肩人类的关键技术，其主要目的是将</a:t>
            </a:r>
            <a:r>
              <a:rPr lang="en-US" altLang="zh-CN" sz="1600" dirty="0">
                <a:solidFill>
                  <a:srgbClr val="374151"/>
                </a:solidFill>
                <a:latin typeface="微软雅黑" panose="020B0503020204020204" pitchFamily="34" charset="-122"/>
                <a:ea typeface="微软雅黑" panose="020B0503020204020204" pitchFamily="34" charset="-122"/>
              </a:rPr>
              <a:t>LLM</a:t>
            </a:r>
            <a:r>
              <a:rPr lang="zh-CN" altLang="en-US" sz="1600" dirty="0">
                <a:solidFill>
                  <a:srgbClr val="374151"/>
                </a:solidFill>
                <a:latin typeface="微软雅黑" panose="020B0503020204020204" pitchFamily="34" charset="-122"/>
                <a:ea typeface="微软雅黑" panose="020B0503020204020204" pitchFamily="34" charset="-122"/>
              </a:rPr>
              <a:t>响应与人类反馈进行对齐。</a:t>
            </a:r>
            <a:endParaRPr lang="en-US" altLang="zh-CN" sz="1600" dirty="0">
              <a:solidFill>
                <a:srgbClr val="37415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4E4885E-15F8-E251-288D-2C6A92DC164E}"/>
              </a:ext>
            </a:extLst>
          </p:cNvPr>
          <p:cNvSpPr/>
          <p:nvPr/>
        </p:nvSpPr>
        <p:spPr>
          <a:xfrm>
            <a:off x="336002" y="5502388"/>
            <a:ext cx="2704858" cy="418000"/>
          </a:xfrm>
          <a:prstGeom prst="rect">
            <a:avLst/>
          </a:prstGeom>
        </p:spPr>
        <p:txBody>
          <a:bodyPr wrap="square">
            <a:spAutoFit/>
          </a:bodyPr>
          <a:lstStyle/>
          <a:p>
            <a:pPr algn="just" defTabSz="1219200">
              <a:lnSpc>
                <a:spcPct val="150000"/>
              </a:lnSpc>
              <a:spcAft>
                <a:spcPts val="635"/>
              </a:spcAft>
              <a:buSzPct val="80000"/>
            </a:pPr>
            <a:r>
              <a:rPr lang="zh-CN" altLang="en-US" sz="1600" dirty="0">
                <a:solidFill>
                  <a:srgbClr val="374151"/>
                </a:solidFill>
                <a:latin typeface="微软雅黑" panose="020B0503020204020204" pitchFamily="34" charset="-122"/>
                <a:ea typeface="微软雅黑" panose="020B0503020204020204" pitchFamily="34" charset="-122"/>
              </a:rPr>
              <a:t>采用微调的方式预训练</a:t>
            </a:r>
            <a:r>
              <a:rPr lang="en-US" altLang="zh-CN" sz="1600"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LLM</a:t>
            </a:r>
          </a:p>
        </p:txBody>
      </p:sp>
      <p:pic>
        <p:nvPicPr>
          <p:cNvPr id="5" name="图片 4">
            <a:extLst>
              <a:ext uri="{FF2B5EF4-FFF2-40B4-BE49-F238E27FC236}">
                <a16:creationId xmlns:a16="http://schemas.microsoft.com/office/drawing/2014/main" id="{F235D411-6EC6-BED5-73BE-2B71A7784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5" y="2849579"/>
            <a:ext cx="3378200" cy="2540000"/>
          </a:xfrm>
          <a:prstGeom prst="rect">
            <a:avLst/>
          </a:prstGeom>
        </p:spPr>
      </p:pic>
      <p:pic>
        <p:nvPicPr>
          <p:cNvPr id="6" name="图片 5">
            <a:extLst>
              <a:ext uri="{FF2B5EF4-FFF2-40B4-BE49-F238E27FC236}">
                <a16:creationId xmlns:a16="http://schemas.microsoft.com/office/drawing/2014/main" id="{7A634B11-4FC3-A0E5-453F-23D4EDC63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243" y="2822786"/>
            <a:ext cx="3378200" cy="2593586"/>
          </a:xfrm>
          <a:prstGeom prst="rect">
            <a:avLst/>
          </a:prstGeom>
        </p:spPr>
      </p:pic>
      <p:pic>
        <p:nvPicPr>
          <p:cNvPr id="7" name="图片 6">
            <a:extLst>
              <a:ext uri="{FF2B5EF4-FFF2-40B4-BE49-F238E27FC236}">
                <a16:creationId xmlns:a16="http://schemas.microsoft.com/office/drawing/2014/main" id="{EFE275AF-EEA0-057C-BFEA-AD3C3E3F1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7720" y="3048747"/>
            <a:ext cx="3017923" cy="2577809"/>
          </a:xfrm>
          <a:prstGeom prst="rect">
            <a:avLst/>
          </a:prstGeom>
        </p:spPr>
      </p:pic>
      <p:sp>
        <p:nvSpPr>
          <p:cNvPr id="8" name="矩形 7">
            <a:extLst>
              <a:ext uri="{FF2B5EF4-FFF2-40B4-BE49-F238E27FC236}">
                <a16:creationId xmlns:a16="http://schemas.microsoft.com/office/drawing/2014/main" id="{5EB5EFBA-BBC3-892F-3722-12277AB8D4F2}"/>
              </a:ext>
            </a:extLst>
          </p:cNvPr>
          <p:cNvSpPr/>
          <p:nvPr/>
        </p:nvSpPr>
        <p:spPr>
          <a:xfrm>
            <a:off x="3449482" y="5502388"/>
            <a:ext cx="4186521" cy="787460"/>
          </a:xfrm>
          <a:prstGeom prst="rect">
            <a:avLst/>
          </a:prstGeom>
        </p:spPr>
        <p:txBody>
          <a:bodyPr wrap="square">
            <a:spAutoFit/>
          </a:bodyPr>
          <a:lstStyle/>
          <a:p>
            <a:pPr algn="just" defTabSz="1219200">
              <a:lnSpc>
                <a:spcPct val="150000"/>
              </a:lnSpc>
              <a:spcAft>
                <a:spcPts val="635"/>
              </a:spcAft>
              <a:buSzPct val="80000"/>
            </a:pPr>
            <a:r>
              <a:rPr lang="zh-CN" altLang="en-US" sz="1600" dirty="0">
                <a:solidFill>
                  <a:srgbClr val="374151"/>
                </a:solidFill>
                <a:latin typeface="微软雅黑" panose="020B0503020204020204" pitchFamily="34" charset="-122"/>
                <a:ea typeface="微软雅黑" panose="020B0503020204020204" pitchFamily="34" charset="-122"/>
              </a:rPr>
              <a:t>人工书写答案，并对答案质量进行排序；利用排序的答案训练一个奖励模型</a:t>
            </a:r>
            <a:endParaRPr lang="en-US" altLang="zh-CN" sz="1600" dirty="0">
              <a:solidFill>
                <a:srgbClr val="37415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A4D967D-875E-5878-F82B-094A8CDEA64E}"/>
              </a:ext>
            </a:extLst>
          </p:cNvPr>
          <p:cNvSpPr/>
          <p:nvPr/>
        </p:nvSpPr>
        <p:spPr>
          <a:xfrm>
            <a:off x="7915914" y="5502388"/>
            <a:ext cx="4043786" cy="418000"/>
          </a:xfrm>
          <a:prstGeom prst="rect">
            <a:avLst/>
          </a:prstGeom>
        </p:spPr>
        <p:txBody>
          <a:bodyPr wrap="square">
            <a:spAutoFit/>
          </a:bodyPr>
          <a:lstStyle/>
          <a:p>
            <a:pPr algn="just" defTabSz="1219200">
              <a:lnSpc>
                <a:spcPct val="150000"/>
              </a:lnSpc>
              <a:spcAft>
                <a:spcPts val="635"/>
              </a:spcAft>
              <a:buSzPct val="80000"/>
            </a:pPr>
            <a:r>
              <a:rPr lang="zh-CN" altLang="en-US" sz="1600" dirty="0">
                <a:solidFill>
                  <a:srgbClr val="374151"/>
                </a:solidFill>
                <a:latin typeface="微软雅黑" panose="020B0503020204020204" pitchFamily="34" charset="-122"/>
                <a:ea typeface="微软雅黑" panose="020B0503020204020204" pitchFamily="34" charset="-122"/>
              </a:rPr>
              <a:t>采用强化学习（</a:t>
            </a:r>
            <a:r>
              <a:rPr lang="en-US" altLang="zh-CN" sz="1600"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PPO</a:t>
            </a:r>
            <a:r>
              <a:rPr lang="zh-CN" altLang="en-US" sz="1600" dirty="0">
                <a:solidFill>
                  <a:srgbClr val="374151"/>
                </a:solidFill>
                <a:latin typeface="微软雅黑" panose="020B0503020204020204" pitchFamily="34" charset="-122"/>
                <a:ea typeface="微软雅黑" panose="020B0503020204020204" pitchFamily="34" charset="-122"/>
              </a:rPr>
              <a:t>）方法进一步训练</a:t>
            </a:r>
            <a:r>
              <a:rPr lang="en-US" altLang="zh-CN" sz="1600"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LLM</a:t>
            </a:r>
          </a:p>
        </p:txBody>
      </p:sp>
      <p:sp>
        <p:nvSpPr>
          <p:cNvPr id="10" name="灯片编号占位符 9">
            <a:extLst>
              <a:ext uri="{FF2B5EF4-FFF2-40B4-BE49-F238E27FC236}">
                <a16:creationId xmlns:a16="http://schemas.microsoft.com/office/drawing/2014/main" id="{279ACF37-1595-0947-BC4B-1F854EE680D5}"/>
              </a:ext>
            </a:extLst>
          </p:cNvPr>
          <p:cNvSpPr>
            <a:spLocks noGrp="1"/>
          </p:cNvSpPr>
          <p:nvPr>
            <p:ph type="sldNum" sz="quarter" idx="12"/>
          </p:nvPr>
        </p:nvSpPr>
        <p:spPr/>
        <p:txBody>
          <a:bodyPr/>
          <a:lstStyle/>
          <a:p>
            <a:fld id="{66E0AC87-F9B6-4F7A-AB3A-6863E2A5800B}" type="slidenum">
              <a:rPr lang="zh-CN" altLang="en-US" smtClean="0"/>
              <a:t>33</a:t>
            </a:fld>
            <a:endParaRPr lang="zh-CN" altLang="en-US"/>
          </a:p>
        </p:txBody>
      </p:sp>
    </p:spTree>
    <p:extLst>
      <p:ext uri="{BB962C8B-B14F-4D97-AF65-F5344CB8AC3E}">
        <p14:creationId xmlns:p14="http://schemas.microsoft.com/office/powerpoint/2010/main" val="550214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提示</a:t>
            </a:r>
            <a:r>
              <a:rPr lang="zh-CN" altLang="en-US" dirty="0">
                <a:effectLst/>
              </a:rPr>
              <a:t>（</a:t>
            </a:r>
            <a:r>
              <a:rPr lang="en-US" altLang="zh-CN" dirty="0">
                <a:effectLst/>
              </a:rPr>
              <a:t>Prompt</a:t>
            </a:r>
            <a:r>
              <a:rPr lang="zh-CN" altLang="en-US" dirty="0">
                <a:effectLst/>
              </a:rPr>
              <a:t>）</a:t>
            </a:r>
            <a:endParaRPr kumimoji="1" lang="zh-CN" altLang="en-US" sz="3200" b="1"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C1A6E77D-67AD-FAB9-3F5C-4C1F9C7C8746}"/>
              </a:ext>
            </a:extLst>
          </p:cNvPr>
          <p:cNvSpPr txBox="1"/>
          <p:nvPr/>
        </p:nvSpPr>
        <p:spPr>
          <a:xfrm>
            <a:off x="0" y="5969842"/>
            <a:ext cx="9057503" cy="307777"/>
          </a:xfrm>
          <a:prstGeom prst="rect">
            <a:avLst/>
          </a:prstGeom>
          <a:noFill/>
        </p:spPr>
        <p:txBody>
          <a:bodyPr wrap="square">
            <a:spAutoFit/>
          </a:bodyPr>
          <a:lstStyle/>
          <a:p>
            <a:r>
              <a:rPr lang="en-US" altLang="zh-CN" sz="1400" dirty="0">
                <a:solidFill>
                  <a:srgbClr val="374151"/>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400" dirty="0">
                <a:solidFill>
                  <a:srgbClr val="374151"/>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374151"/>
                </a:solidFill>
                <a:latin typeface="Times New Roman" panose="02020603050405020304" pitchFamily="18" charset="0"/>
                <a:ea typeface="SimSun" panose="02010600030101010101" pitchFamily="2" charset="-122"/>
                <a:cs typeface="Times New Roman" panose="02020603050405020304" pitchFamily="18" charset="0"/>
              </a:rPr>
              <a:t>Pre-train, Prompt, and Predict: A Systematic Survey of Prompting Methods in Natural Language Processing</a:t>
            </a:r>
            <a:endParaRPr lang="zh-CN" altLang="en-US" sz="1400" dirty="0">
              <a:solidFill>
                <a:srgbClr val="37415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D254B063-9A38-604A-89F6-4319AA89875B}"/>
              </a:ext>
            </a:extLst>
          </p:cNvPr>
          <p:cNvSpPr>
            <a:spLocks noGrp="1"/>
          </p:cNvSpPr>
          <p:nvPr>
            <p:ph type="sldNum" sz="quarter" idx="12"/>
          </p:nvPr>
        </p:nvSpPr>
        <p:spPr/>
        <p:txBody>
          <a:bodyPr/>
          <a:lstStyle/>
          <a:p>
            <a:fld id="{66E0AC87-F9B6-4F7A-AB3A-6863E2A5800B}" type="slidenum">
              <a:rPr lang="zh-CN" altLang="en-US" smtClean="0"/>
              <a:t>34</a:t>
            </a:fld>
            <a:endParaRPr lang="zh-CN" altLang="en-US"/>
          </a:p>
        </p:txBody>
      </p:sp>
      <p:sp>
        <p:nvSpPr>
          <p:cNvPr id="4" name="矩形 3">
            <a:extLst>
              <a:ext uri="{FF2B5EF4-FFF2-40B4-BE49-F238E27FC236}">
                <a16:creationId xmlns:a16="http://schemas.microsoft.com/office/drawing/2014/main" id="{E07619C0-DD65-8010-B0B0-644C002087AF}"/>
              </a:ext>
            </a:extLst>
          </p:cNvPr>
          <p:cNvSpPr/>
          <p:nvPr/>
        </p:nvSpPr>
        <p:spPr>
          <a:xfrm>
            <a:off x="336002" y="734269"/>
            <a:ext cx="11523544" cy="3412666"/>
          </a:xfrm>
          <a:prstGeom prst="rect">
            <a:avLst/>
          </a:prstGeom>
        </p:spPr>
        <p:txBody>
          <a:bodyPr wrap="square">
            <a:spAutoFit/>
          </a:bodyPr>
          <a:lstStyle/>
          <a:p>
            <a:pPr marL="381635" indent="-381635" algn="just" defTabSz="1219200">
              <a:lnSpc>
                <a:spcPct val="150000"/>
              </a:lnSpc>
              <a:spcAft>
                <a:spcPts val="635"/>
              </a:spcAft>
              <a:buSzPct val="80000"/>
              <a:buBlip>
                <a:blip r:embed="rId3"/>
              </a:buBlip>
            </a:pPr>
            <a:r>
              <a:rPr lang="zh-CN" altLang="en-US"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提示通常指的是一段文本或信息，用于引导或激发</a:t>
            </a:r>
            <a:r>
              <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模型产生特定类型的回复或输出。</a:t>
            </a: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r>
              <a:rPr lang="zh-CN" altLang="en-US"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提示的特点：不改变模型参数，只调整输入语言模型的信息提示。</a:t>
            </a: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r>
              <a:rPr lang="zh-CN" altLang="en-US"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rPr>
              <a:t>提示之所以有效，是因为它提供了一个明确的上下文和目标，减少歧义，提高回答目标的准确性。</a:t>
            </a: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a:p>
            <a:pPr marL="381635" indent="-381635" algn="just" defTabSz="1219200">
              <a:lnSpc>
                <a:spcPct val="150000"/>
              </a:lnSpc>
              <a:spcAft>
                <a:spcPts val="635"/>
              </a:spcAft>
              <a:buSzPct val="80000"/>
              <a:buBlip>
                <a:blip r:embed="rId3"/>
              </a:buBlip>
            </a:pPr>
            <a:endParaRPr lang="en-US" altLang="zh-CN" dirty="0">
              <a:solidFill>
                <a:srgbClr val="37415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74D3B60E-C8FC-96EA-7CF0-76F75F59B86A}"/>
              </a:ext>
            </a:extLst>
          </p:cNvPr>
          <p:cNvPicPr>
            <a:picLocks noChangeAspect="1"/>
          </p:cNvPicPr>
          <p:nvPr/>
        </p:nvPicPr>
        <p:blipFill>
          <a:blip r:embed="rId4"/>
          <a:stretch>
            <a:fillRect/>
          </a:stretch>
        </p:blipFill>
        <p:spPr>
          <a:xfrm>
            <a:off x="1781503" y="2557176"/>
            <a:ext cx="2943803" cy="2531296"/>
          </a:xfrm>
          <a:prstGeom prst="rect">
            <a:avLst/>
          </a:prstGeom>
        </p:spPr>
      </p:pic>
      <p:pic>
        <p:nvPicPr>
          <p:cNvPr id="12" name="图片 11">
            <a:extLst>
              <a:ext uri="{FF2B5EF4-FFF2-40B4-BE49-F238E27FC236}">
                <a16:creationId xmlns:a16="http://schemas.microsoft.com/office/drawing/2014/main" id="{F158C5D8-CF05-7E93-283D-FC446E7239E4}"/>
              </a:ext>
            </a:extLst>
          </p:cNvPr>
          <p:cNvPicPr>
            <a:picLocks noChangeAspect="1"/>
          </p:cNvPicPr>
          <p:nvPr/>
        </p:nvPicPr>
        <p:blipFill>
          <a:blip r:embed="rId5"/>
          <a:stretch>
            <a:fillRect/>
          </a:stretch>
        </p:blipFill>
        <p:spPr>
          <a:xfrm>
            <a:off x="6363005" y="2557176"/>
            <a:ext cx="2943803" cy="2533907"/>
          </a:xfrm>
          <a:prstGeom prst="rect">
            <a:avLst/>
          </a:prstGeom>
        </p:spPr>
      </p:pic>
      <p:sp>
        <p:nvSpPr>
          <p:cNvPr id="13" name="文本框 12">
            <a:extLst>
              <a:ext uri="{FF2B5EF4-FFF2-40B4-BE49-F238E27FC236}">
                <a16:creationId xmlns:a16="http://schemas.microsoft.com/office/drawing/2014/main" id="{B527211B-EAE4-F32E-6D53-C625EA387CD6}"/>
              </a:ext>
            </a:extLst>
          </p:cNvPr>
          <p:cNvSpPr txBox="1"/>
          <p:nvPr/>
        </p:nvSpPr>
        <p:spPr>
          <a:xfrm>
            <a:off x="2873773" y="5248865"/>
            <a:ext cx="764931" cy="369332"/>
          </a:xfrm>
          <a:prstGeom prst="rect">
            <a:avLst/>
          </a:prstGeom>
          <a:noFill/>
        </p:spPr>
        <p:txBody>
          <a:bodyPr wrap="square" rtlCol="0">
            <a:spAutoFit/>
          </a:bodyPr>
          <a:lstStyle/>
          <a:p>
            <a:pPr algn="l"/>
            <a:r>
              <a:rPr kumimoji="1" lang="zh-CN" altLang="en-US" dirty="0">
                <a:solidFill>
                  <a:srgbClr val="374151"/>
                </a:solidFill>
              </a:rPr>
              <a:t>微调</a:t>
            </a:r>
          </a:p>
        </p:txBody>
      </p:sp>
      <p:sp>
        <p:nvSpPr>
          <p:cNvPr id="32" name="文本框 31">
            <a:extLst>
              <a:ext uri="{FF2B5EF4-FFF2-40B4-BE49-F238E27FC236}">
                <a16:creationId xmlns:a16="http://schemas.microsoft.com/office/drawing/2014/main" id="{66402B50-71DE-262B-690D-BFA4BDDDE1F2}"/>
              </a:ext>
            </a:extLst>
          </p:cNvPr>
          <p:cNvSpPr txBox="1"/>
          <p:nvPr/>
        </p:nvSpPr>
        <p:spPr>
          <a:xfrm>
            <a:off x="7558782" y="5251938"/>
            <a:ext cx="841863" cy="369332"/>
          </a:xfrm>
          <a:prstGeom prst="rect">
            <a:avLst/>
          </a:prstGeom>
          <a:noFill/>
        </p:spPr>
        <p:txBody>
          <a:bodyPr wrap="square">
            <a:spAutoFit/>
          </a:bodyPr>
          <a:lstStyle/>
          <a:p>
            <a:pPr algn="l"/>
            <a:r>
              <a:rPr kumimoji="1" lang="zh-CN" altLang="en-US" dirty="0">
                <a:solidFill>
                  <a:srgbClr val="374151"/>
                </a:solidFill>
              </a:rPr>
              <a:t>提示</a:t>
            </a:r>
          </a:p>
        </p:txBody>
      </p:sp>
    </p:spTree>
    <p:extLst>
      <p:ext uri="{BB962C8B-B14F-4D97-AF65-F5344CB8AC3E}">
        <p14:creationId xmlns:p14="http://schemas.microsoft.com/office/powerpoint/2010/main" val="1476225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5357-4E62-AD41-E56D-523664A2CC3E}"/>
              </a:ext>
            </a:extLst>
          </p:cNvPr>
          <p:cNvSpPr>
            <a:spLocks noGrp="1"/>
          </p:cNvSpPr>
          <p:nvPr>
            <p:ph type="title"/>
          </p:nvPr>
        </p:nvSpPr>
        <p:spPr/>
        <p:txBody>
          <a:bodyPr/>
          <a:lstStyle/>
          <a:p>
            <a:r>
              <a:rPr lang="zh-CN" altLang="en-US" dirty="0"/>
              <a:t>大语言模型</a:t>
            </a:r>
            <a:r>
              <a:rPr lang="en-CN"/>
              <a:t>是什么</a:t>
            </a:r>
            <a:r>
              <a:rPr lang="zh-CN" altLang="en-US" dirty="0"/>
              <a:t>？</a:t>
            </a:r>
            <a:endParaRPr lang="en-CN"/>
          </a:p>
        </p:txBody>
      </p:sp>
      <p:sp>
        <p:nvSpPr>
          <p:cNvPr id="3" name="object 3">
            <a:extLst>
              <a:ext uri="{FF2B5EF4-FFF2-40B4-BE49-F238E27FC236}">
                <a16:creationId xmlns:a16="http://schemas.microsoft.com/office/drawing/2014/main" id="{F2E0C85B-8264-8189-1828-858033FFF398}"/>
              </a:ext>
            </a:extLst>
          </p:cNvPr>
          <p:cNvSpPr txBox="1"/>
          <p:nvPr/>
        </p:nvSpPr>
        <p:spPr>
          <a:xfrm>
            <a:off x="381242" y="935461"/>
            <a:ext cx="7961880" cy="391160"/>
          </a:xfrm>
          <a:prstGeom prst="rect">
            <a:avLst/>
          </a:prstGeom>
        </p:spPr>
        <p:txBody>
          <a:bodyPr vert="horz" wrap="square" lIns="0" tIns="12700" rIns="0" bIns="0" rtlCol="0">
            <a:spAutoFit/>
          </a:bodyPr>
          <a:lstStyle/>
          <a:p>
            <a:pPr marL="12700">
              <a:lnSpc>
                <a:spcPct val="100000"/>
              </a:lnSpc>
              <a:spcBef>
                <a:spcPts val="100"/>
              </a:spcBef>
            </a:pPr>
            <a:r>
              <a:rPr sz="2400" b="1" spc="-5" dirty="0" err="1">
                <a:solidFill>
                  <a:srgbClr val="374151"/>
                </a:solidFill>
                <a:latin typeface="Microsoft YaHei" panose="020B0503020204020204" pitchFamily="34" charset="-122"/>
                <a:ea typeface="Microsoft YaHei" panose="020B0503020204020204" pitchFamily="34" charset="-122"/>
                <a:cs typeface="FZLTTHK--GBK1-0"/>
              </a:rPr>
              <a:t>预训练大模型是新一代人工智能应用的基础设施</a:t>
            </a:r>
            <a:endParaRPr sz="2400" dirty="0">
              <a:solidFill>
                <a:srgbClr val="374151"/>
              </a:solidFill>
              <a:latin typeface="Microsoft YaHei" panose="020B0503020204020204" pitchFamily="34" charset="-122"/>
              <a:ea typeface="Microsoft YaHei" panose="020B0503020204020204" pitchFamily="34" charset="-122"/>
              <a:cs typeface="FZLTTHK--GBK1-0"/>
            </a:endParaRPr>
          </a:p>
        </p:txBody>
      </p:sp>
      <p:sp>
        <p:nvSpPr>
          <p:cNvPr id="91" name="文本框 90">
            <a:extLst>
              <a:ext uri="{FF2B5EF4-FFF2-40B4-BE49-F238E27FC236}">
                <a16:creationId xmlns:a16="http://schemas.microsoft.com/office/drawing/2014/main" id="{DA315E57-6B58-C62A-EC68-8D46678113F0}"/>
              </a:ext>
            </a:extLst>
          </p:cNvPr>
          <p:cNvSpPr txBox="1"/>
          <p:nvPr/>
        </p:nvSpPr>
        <p:spPr>
          <a:xfrm>
            <a:off x="193432" y="1694195"/>
            <a:ext cx="4754705" cy="2951898"/>
          </a:xfrm>
          <a:prstGeom prst="rect">
            <a:avLst/>
          </a:prstGeom>
          <a:noFill/>
        </p:spPr>
        <p:txBody>
          <a:bodyPr wrap="square" rtlCol="0">
            <a:spAutoFit/>
          </a:bodyPr>
          <a:lstStyle/>
          <a:p>
            <a:pPr>
              <a:lnSpc>
                <a:spcPct val="150000"/>
              </a:lnSpc>
            </a:pPr>
            <a:r>
              <a:rPr kumimoji="1" lang="zh-CN" altLang="en-US" dirty="0">
                <a:solidFill>
                  <a:srgbClr val="374151"/>
                </a:solidFill>
                <a:latin typeface="Microsoft YaHei" panose="020B0503020204020204" pitchFamily="34" charset="-122"/>
                <a:ea typeface="Microsoft YaHei" panose="020B0503020204020204" pitchFamily="34" charset="-122"/>
              </a:rPr>
              <a:t>大语言模型（</a:t>
            </a:r>
            <a:r>
              <a:rPr kumimoji="1" lang="en" altLang="zh-CN" dirty="0">
                <a:solidFill>
                  <a:srgbClr val="374151"/>
                </a:solidFill>
                <a:latin typeface="Times New Roman" panose="02020603050405020304" pitchFamily="18" charset="0"/>
                <a:ea typeface="Microsoft YaHei" panose="020B0503020204020204" pitchFamily="34" charset="-122"/>
                <a:cs typeface="Times New Roman" panose="02020603050405020304" pitchFamily="18" charset="0"/>
              </a:rPr>
              <a:t>Large Language Model</a:t>
            </a:r>
            <a:r>
              <a:rPr kumimoji="1" lang="zh-CN" altLang="en-US" dirty="0">
                <a:solidFill>
                  <a:srgbClr val="374151"/>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dirty="0">
                <a:solidFill>
                  <a:srgbClr val="374151"/>
                </a:solidFill>
                <a:latin typeface="Times New Roman" panose="02020603050405020304" pitchFamily="18" charset="0"/>
                <a:ea typeface="Microsoft YaHei" panose="020B0503020204020204" pitchFamily="34" charset="-122"/>
                <a:cs typeface="Times New Roman" panose="02020603050405020304" pitchFamily="18" charset="0"/>
              </a:rPr>
              <a:t>LLM</a:t>
            </a:r>
            <a:r>
              <a:rPr kumimoji="1" lang="zh-CN" altLang="en" dirty="0">
                <a:solidFill>
                  <a:srgbClr val="374151"/>
                </a:solidFill>
                <a:latin typeface="Microsoft YaHei" panose="020B0503020204020204" pitchFamily="34" charset="-122"/>
                <a:ea typeface="Microsoft YaHei" panose="020B0503020204020204" pitchFamily="34" charset="-122"/>
              </a:rPr>
              <a:t>）</a:t>
            </a:r>
            <a:r>
              <a:rPr kumimoji="1" lang="zh-CN" altLang="en-US" dirty="0">
                <a:solidFill>
                  <a:srgbClr val="374151"/>
                </a:solidFill>
                <a:latin typeface="Microsoft YaHei" panose="020B0503020204020204" pitchFamily="34" charset="-122"/>
                <a:ea typeface="Microsoft YaHei" panose="020B0503020204020204" pitchFamily="34" charset="-122"/>
              </a:rPr>
              <a:t>，基于深度学习和自然语言处理来</a:t>
            </a:r>
            <a:r>
              <a:rPr kumimoji="1" lang="zh-CN" altLang="en-US" dirty="0">
                <a:latin typeface="Microsoft YaHei" panose="020B0503020204020204" pitchFamily="34" charset="-122"/>
                <a:ea typeface="Microsoft YaHei" panose="020B0503020204020204" pitchFamily="34" charset="-122"/>
              </a:rPr>
              <a:t>理解、生成和预测</a:t>
            </a:r>
            <a:r>
              <a:rPr kumimoji="1" lang="zh-CN" altLang="en-US" dirty="0">
                <a:solidFill>
                  <a:srgbClr val="374151"/>
                </a:solidFill>
                <a:latin typeface="Microsoft YaHei" panose="020B0503020204020204" pitchFamily="34" charset="-122"/>
                <a:ea typeface="Microsoft YaHei" panose="020B0503020204020204" pitchFamily="34" charset="-122"/>
              </a:rPr>
              <a:t>自然语言文本。</a:t>
            </a:r>
            <a:endParaRPr kumimoji="1" lang="en-US" altLang="zh-CN" dirty="0">
              <a:solidFill>
                <a:srgbClr val="374151"/>
              </a:solidFill>
              <a:latin typeface="Microsoft YaHei" panose="020B0503020204020204" pitchFamily="34" charset="-122"/>
              <a:ea typeface="Microsoft YaHei" panose="020B0503020204020204" pitchFamily="34" charset="-122"/>
            </a:endParaRPr>
          </a:p>
          <a:p>
            <a:pPr>
              <a:lnSpc>
                <a:spcPct val="150000"/>
              </a:lnSpc>
            </a:pPr>
            <a:r>
              <a:rPr kumimoji="1" lang="en-US" altLang="zh-CN" dirty="0">
                <a:solidFill>
                  <a:srgbClr val="374151"/>
                </a:solidFill>
                <a:latin typeface="Microsoft YaHei" panose="020B0503020204020204" pitchFamily="34" charset="-122"/>
                <a:ea typeface="Microsoft YaHei" panose="020B0503020204020204" pitchFamily="34" charset="-122"/>
              </a:rPr>
              <a:t>LLM</a:t>
            </a:r>
            <a:r>
              <a:rPr kumimoji="1" lang="zh-CN" altLang="en-US" dirty="0">
                <a:solidFill>
                  <a:srgbClr val="374151"/>
                </a:solidFill>
                <a:latin typeface="Microsoft YaHei" panose="020B0503020204020204" pitchFamily="34" charset="-122"/>
                <a:ea typeface="Microsoft YaHei" panose="020B0503020204020204" pitchFamily="34" charset="-122"/>
              </a:rPr>
              <a:t>从大量文本数据中进行学习，以捕捉语言的结构和语义，可用于执行多种任务，如问答、文本生成、摘要、翻译等。</a:t>
            </a:r>
            <a:endParaRPr kumimoji="1" lang="en-US" altLang="zh-CN" dirty="0">
              <a:solidFill>
                <a:srgbClr val="374151"/>
              </a:solidFill>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p:txBody>
      </p:sp>
      <p:sp>
        <p:nvSpPr>
          <p:cNvPr id="98" name="文本框 97">
            <a:extLst>
              <a:ext uri="{FF2B5EF4-FFF2-40B4-BE49-F238E27FC236}">
                <a16:creationId xmlns:a16="http://schemas.microsoft.com/office/drawing/2014/main" id="{3E2BD989-89F6-DC5C-AA2E-5F91E09C4759}"/>
              </a:ext>
            </a:extLst>
          </p:cNvPr>
          <p:cNvSpPr txBox="1"/>
          <p:nvPr/>
        </p:nvSpPr>
        <p:spPr>
          <a:xfrm>
            <a:off x="-21233" y="5996916"/>
            <a:ext cx="7961880" cy="307777"/>
          </a:xfrm>
          <a:prstGeom prst="rect">
            <a:avLst/>
          </a:prstGeom>
          <a:noFill/>
        </p:spPr>
        <p:txBody>
          <a:bodyPr wrap="square">
            <a:spAutoFit/>
          </a:bodyPr>
          <a:lstStyle/>
          <a:p>
            <a:pPr algn="l"/>
            <a:r>
              <a:rPr lang="en-US" altLang="zh-CN" sz="1400" i="0" dirty="0">
                <a:solidFill>
                  <a:srgbClr val="000000"/>
                </a:solidFill>
                <a:effectLst/>
                <a:latin typeface="Times New Roman" panose="02020603050405020304" pitchFamily="18" charset="0"/>
                <a:cs typeface="Times New Roman" panose="02020603050405020304" pitchFamily="18" charset="0"/>
              </a:rPr>
              <a:t>[1] </a:t>
            </a:r>
            <a:r>
              <a:rPr lang="en" altLang="zh-CN" sz="1400" i="0" dirty="0" err="1">
                <a:solidFill>
                  <a:srgbClr val="000000"/>
                </a:solidFill>
                <a:effectLst/>
                <a:latin typeface="Times New Roman" panose="02020603050405020304" pitchFamily="18" charset="0"/>
                <a:cs typeface="Times New Roman" panose="02020603050405020304" pitchFamily="18" charset="0"/>
              </a:rPr>
              <a:t>Gaoling</a:t>
            </a:r>
            <a:r>
              <a:rPr lang="en" altLang="zh-CN" sz="1400" i="0" dirty="0">
                <a:solidFill>
                  <a:srgbClr val="000000"/>
                </a:solidFill>
                <a:effectLst/>
                <a:latin typeface="Times New Roman" panose="02020603050405020304" pitchFamily="18" charset="0"/>
                <a:cs typeface="Times New Roman" panose="02020603050405020304" pitchFamily="18" charset="0"/>
              </a:rPr>
              <a:t> School of Artificial Intelligence</a:t>
            </a:r>
            <a:r>
              <a:rPr lang="en-US" altLang="zh-CN" sz="1400" i="0" dirty="0">
                <a:solidFill>
                  <a:srgbClr val="000000"/>
                </a:solidFill>
                <a:effectLst/>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RUC.   </a:t>
            </a:r>
            <a:r>
              <a:rPr lang="en" altLang="zh-CN" sz="1400" i="0" dirty="0">
                <a:solidFill>
                  <a:srgbClr val="000000"/>
                </a:solidFill>
                <a:effectLst/>
                <a:latin typeface="Times New Roman" panose="02020603050405020304" pitchFamily="18" charset="0"/>
                <a:cs typeface="Times New Roman" panose="02020603050405020304" pitchFamily="18" charset="0"/>
              </a:rPr>
              <a:t> A Survey of Large Language Models. 2023 </a:t>
            </a:r>
          </a:p>
        </p:txBody>
      </p:sp>
      <p:sp>
        <p:nvSpPr>
          <p:cNvPr id="4" name="灯片编号占位符 3">
            <a:extLst>
              <a:ext uri="{FF2B5EF4-FFF2-40B4-BE49-F238E27FC236}">
                <a16:creationId xmlns:a16="http://schemas.microsoft.com/office/drawing/2014/main" id="{D76A3C34-7E9D-1E4C-B394-51530784F58D}"/>
              </a:ext>
            </a:extLst>
          </p:cNvPr>
          <p:cNvSpPr>
            <a:spLocks noGrp="1"/>
          </p:cNvSpPr>
          <p:nvPr>
            <p:ph type="sldNum" sz="quarter" idx="12"/>
          </p:nvPr>
        </p:nvSpPr>
        <p:spPr/>
        <p:txBody>
          <a:bodyPr/>
          <a:lstStyle/>
          <a:p>
            <a:fld id="{66E0AC87-F9B6-4F7A-AB3A-6863E2A5800B}" type="slidenum">
              <a:rPr lang="zh-CN" altLang="en-US" smtClean="0"/>
              <a:t>35</a:t>
            </a:fld>
            <a:endParaRPr lang="zh-CN" altLang="en-US"/>
          </a:p>
        </p:txBody>
      </p:sp>
      <p:pic>
        <p:nvPicPr>
          <p:cNvPr id="5" name="Picture 2" descr="LLMs_timeline">
            <a:extLst>
              <a:ext uri="{FF2B5EF4-FFF2-40B4-BE49-F238E27FC236}">
                <a16:creationId xmlns:a16="http://schemas.microsoft.com/office/drawing/2014/main" id="{E4F15587-02E1-E729-10C7-35446C022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137" y="1707502"/>
            <a:ext cx="6946942" cy="401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322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B0F9-0AE9-6DF7-0D5C-8EB5F85640C2}"/>
              </a:ext>
            </a:extLst>
          </p:cNvPr>
          <p:cNvSpPr>
            <a:spLocks noGrp="1"/>
          </p:cNvSpPr>
          <p:nvPr>
            <p:ph type="title"/>
          </p:nvPr>
        </p:nvSpPr>
        <p:spPr/>
        <p:txBody>
          <a:bodyPr/>
          <a:lstStyle/>
          <a:p>
            <a:r>
              <a:rPr lang="en-CN" dirty="0"/>
              <a:t>大语言模型</a:t>
            </a:r>
          </a:p>
        </p:txBody>
      </p:sp>
      <p:pic>
        <p:nvPicPr>
          <p:cNvPr id="4" name="Picture 3">
            <a:extLst>
              <a:ext uri="{FF2B5EF4-FFF2-40B4-BE49-F238E27FC236}">
                <a16:creationId xmlns:a16="http://schemas.microsoft.com/office/drawing/2014/main" id="{A3CA7F74-975A-F393-F84E-23E582AF22A5}"/>
              </a:ext>
            </a:extLst>
          </p:cNvPr>
          <p:cNvPicPr>
            <a:picLocks noChangeAspect="1"/>
          </p:cNvPicPr>
          <p:nvPr/>
        </p:nvPicPr>
        <p:blipFill>
          <a:blip r:embed="rId3"/>
          <a:stretch>
            <a:fillRect/>
          </a:stretch>
        </p:blipFill>
        <p:spPr>
          <a:xfrm>
            <a:off x="1107317" y="976045"/>
            <a:ext cx="10348489" cy="5076023"/>
          </a:xfrm>
          <a:prstGeom prst="rect">
            <a:avLst/>
          </a:prstGeom>
        </p:spPr>
      </p:pic>
    </p:spTree>
    <p:extLst>
      <p:ext uri="{BB962C8B-B14F-4D97-AF65-F5344CB8AC3E}">
        <p14:creationId xmlns:p14="http://schemas.microsoft.com/office/powerpoint/2010/main" val="422761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EB3E-A011-4E66-93CF-F840EB72091B}"/>
              </a:ext>
            </a:extLst>
          </p:cNvPr>
          <p:cNvSpPr>
            <a:spLocks noGrp="1"/>
          </p:cNvSpPr>
          <p:nvPr>
            <p:ph type="title"/>
          </p:nvPr>
        </p:nvSpPr>
        <p:spPr/>
        <p:txBody>
          <a:bodyPr/>
          <a:lstStyle/>
          <a:p>
            <a:r>
              <a:rPr lang="zh-CN" altLang="en-US" dirty="0"/>
              <a:t>中国加入竞争</a:t>
            </a:r>
            <a:endParaRPr lang="en-CN" dirty="0"/>
          </a:p>
        </p:txBody>
      </p:sp>
      <p:pic>
        <p:nvPicPr>
          <p:cNvPr id="4" name="Picture 3">
            <a:extLst>
              <a:ext uri="{FF2B5EF4-FFF2-40B4-BE49-F238E27FC236}">
                <a16:creationId xmlns:a16="http://schemas.microsoft.com/office/drawing/2014/main" id="{BD78C724-7019-6825-25D3-0F266660F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06" y="852007"/>
            <a:ext cx="4151345" cy="5377031"/>
          </a:xfrm>
          <a:prstGeom prst="rect">
            <a:avLst/>
          </a:prstGeom>
        </p:spPr>
      </p:pic>
      <p:pic>
        <p:nvPicPr>
          <p:cNvPr id="5" name="图片 5">
            <a:extLst>
              <a:ext uri="{FF2B5EF4-FFF2-40B4-BE49-F238E27FC236}">
                <a16:creationId xmlns:a16="http://schemas.microsoft.com/office/drawing/2014/main" id="{7DD6B6E7-B5EA-2BAF-CE6E-C045FE356B16}"/>
              </a:ext>
            </a:extLst>
          </p:cNvPr>
          <p:cNvPicPr>
            <a:picLocks noChangeAspect="1"/>
          </p:cNvPicPr>
          <p:nvPr/>
        </p:nvPicPr>
        <p:blipFill>
          <a:blip r:embed="rId3"/>
          <a:stretch>
            <a:fillRect/>
          </a:stretch>
        </p:blipFill>
        <p:spPr>
          <a:xfrm>
            <a:off x="6374755" y="1818432"/>
            <a:ext cx="4877233" cy="3023345"/>
          </a:xfrm>
          <a:prstGeom prst="rect">
            <a:avLst/>
          </a:prstGeom>
        </p:spPr>
      </p:pic>
      <p:sp>
        <p:nvSpPr>
          <p:cNvPr id="6" name="文本框 11">
            <a:extLst>
              <a:ext uri="{FF2B5EF4-FFF2-40B4-BE49-F238E27FC236}">
                <a16:creationId xmlns:a16="http://schemas.microsoft.com/office/drawing/2014/main" id="{8227F782-C0AE-12BD-ABA9-F7744919E86D}"/>
              </a:ext>
            </a:extLst>
          </p:cNvPr>
          <p:cNvSpPr txBox="1"/>
          <p:nvPr/>
        </p:nvSpPr>
        <p:spPr>
          <a:xfrm>
            <a:off x="6710098" y="4924058"/>
            <a:ext cx="4687245" cy="338554"/>
          </a:xfrm>
          <a:prstGeom prst="rect">
            <a:avLst/>
          </a:prstGeom>
          <a:noFill/>
        </p:spPr>
        <p:txBody>
          <a:bodyPr wrap="none" rtlCol="0">
            <a:spAutoFit/>
          </a:bodyPr>
          <a:lstStyle/>
          <a:p>
            <a:r>
              <a:rPr lang="en-US" altLang="zh-CN" sz="1600" dirty="0"/>
              <a:t>BERT</a:t>
            </a:r>
            <a:r>
              <a:rPr lang="zh-CN" altLang="en-US" sz="1600" dirty="0"/>
              <a:t>、</a:t>
            </a:r>
            <a:r>
              <a:rPr lang="en-US" altLang="zh-CN" sz="1600" dirty="0"/>
              <a:t>GPT-3</a:t>
            </a:r>
            <a:r>
              <a:rPr lang="zh-CN" altLang="en-US" sz="1600" dirty="0"/>
              <a:t>等预训练模型背后都是</a:t>
            </a:r>
            <a:r>
              <a:rPr lang="en-US" altLang="zh-CN" sz="1600" dirty="0"/>
              <a:t>Transformer</a:t>
            </a:r>
            <a:endParaRPr lang="zh-CN" altLang="en-US" sz="1600" dirty="0"/>
          </a:p>
        </p:txBody>
      </p:sp>
    </p:spTree>
    <p:extLst>
      <p:ext uri="{BB962C8B-B14F-4D97-AF65-F5344CB8AC3E}">
        <p14:creationId xmlns:p14="http://schemas.microsoft.com/office/powerpoint/2010/main" val="3908800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LLM</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完整技术图像（训练）</a:t>
            </a:r>
            <a:endParaRPr kumimoji="1" lang="zh-CN" altLang="en-US" sz="3200" b="1" dirty="0">
              <a:latin typeface="Microsoft YaHei" panose="020B0503020204020204" pitchFamily="34" charset="-122"/>
              <a:ea typeface="Microsoft YaHei" panose="020B0503020204020204" pitchFamily="34" charset="-122"/>
            </a:endParaRPr>
          </a:p>
        </p:txBody>
      </p:sp>
      <p:sp>
        <p:nvSpPr>
          <p:cNvPr id="10" name="灯片编号占位符 9">
            <a:extLst>
              <a:ext uri="{FF2B5EF4-FFF2-40B4-BE49-F238E27FC236}">
                <a16:creationId xmlns:a16="http://schemas.microsoft.com/office/drawing/2014/main" id="{279ACF37-1595-0947-BC4B-1F854EE680D5}"/>
              </a:ext>
            </a:extLst>
          </p:cNvPr>
          <p:cNvSpPr>
            <a:spLocks noGrp="1"/>
          </p:cNvSpPr>
          <p:nvPr>
            <p:ph type="sldNum" sz="quarter" idx="12"/>
          </p:nvPr>
        </p:nvSpPr>
        <p:spPr/>
        <p:txBody>
          <a:bodyPr/>
          <a:lstStyle/>
          <a:p>
            <a:fld id="{66E0AC87-F9B6-4F7A-AB3A-6863E2A5800B}" type="slidenum">
              <a:rPr lang="zh-CN" altLang="en-US" smtClean="0"/>
              <a:t>38</a:t>
            </a:fld>
            <a:endParaRPr lang="zh-CN" altLang="en-US"/>
          </a:p>
        </p:txBody>
      </p:sp>
      <p:pic>
        <p:nvPicPr>
          <p:cNvPr id="11" name="图片 10">
            <a:extLst>
              <a:ext uri="{FF2B5EF4-FFF2-40B4-BE49-F238E27FC236}">
                <a16:creationId xmlns:a16="http://schemas.microsoft.com/office/drawing/2014/main" id="{4C46B294-03B7-9A93-03E5-113D5895E215}"/>
              </a:ext>
            </a:extLst>
          </p:cNvPr>
          <p:cNvPicPr>
            <a:picLocks noChangeAspect="1"/>
          </p:cNvPicPr>
          <p:nvPr/>
        </p:nvPicPr>
        <p:blipFill rotWithShape="1">
          <a:blip r:embed="rId2"/>
          <a:srcRect l="4869" t="6379" r="4344" b="55646"/>
          <a:stretch/>
        </p:blipFill>
        <p:spPr>
          <a:xfrm>
            <a:off x="1647695" y="913556"/>
            <a:ext cx="8622081" cy="4862569"/>
          </a:xfrm>
          <a:prstGeom prst="rect">
            <a:avLst/>
          </a:prstGeom>
        </p:spPr>
      </p:pic>
    </p:spTree>
    <p:extLst>
      <p:ext uri="{BB962C8B-B14F-4D97-AF65-F5344CB8AC3E}">
        <p14:creationId xmlns:p14="http://schemas.microsoft.com/office/powerpoint/2010/main" val="2576321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rPr>
              <a:t>LLM</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完整技术图像（应用）</a:t>
            </a:r>
            <a:endParaRPr kumimoji="1" lang="zh-CN" altLang="en-US" sz="3200" b="1" dirty="0">
              <a:latin typeface="Microsoft YaHei" panose="020B0503020204020204" pitchFamily="34" charset="-122"/>
              <a:ea typeface="Microsoft YaHei" panose="020B0503020204020204" pitchFamily="34" charset="-122"/>
            </a:endParaRPr>
          </a:p>
        </p:txBody>
      </p:sp>
      <p:sp>
        <p:nvSpPr>
          <p:cNvPr id="10" name="灯片编号占位符 9">
            <a:extLst>
              <a:ext uri="{FF2B5EF4-FFF2-40B4-BE49-F238E27FC236}">
                <a16:creationId xmlns:a16="http://schemas.microsoft.com/office/drawing/2014/main" id="{279ACF37-1595-0947-BC4B-1F854EE680D5}"/>
              </a:ext>
            </a:extLst>
          </p:cNvPr>
          <p:cNvSpPr>
            <a:spLocks noGrp="1"/>
          </p:cNvSpPr>
          <p:nvPr>
            <p:ph type="sldNum" sz="quarter" idx="12"/>
          </p:nvPr>
        </p:nvSpPr>
        <p:spPr/>
        <p:txBody>
          <a:bodyPr/>
          <a:lstStyle/>
          <a:p>
            <a:fld id="{66E0AC87-F9B6-4F7A-AB3A-6863E2A5800B}" type="slidenum">
              <a:rPr lang="zh-CN" altLang="en-US" smtClean="0"/>
              <a:t>39</a:t>
            </a:fld>
            <a:endParaRPr lang="zh-CN" altLang="en-US"/>
          </a:p>
        </p:txBody>
      </p:sp>
      <p:pic>
        <p:nvPicPr>
          <p:cNvPr id="11" name="图片 10">
            <a:extLst>
              <a:ext uri="{FF2B5EF4-FFF2-40B4-BE49-F238E27FC236}">
                <a16:creationId xmlns:a16="http://schemas.microsoft.com/office/drawing/2014/main" id="{4C46B294-03B7-9A93-03E5-113D5895E215}"/>
              </a:ext>
            </a:extLst>
          </p:cNvPr>
          <p:cNvPicPr>
            <a:picLocks noChangeAspect="1"/>
          </p:cNvPicPr>
          <p:nvPr/>
        </p:nvPicPr>
        <p:blipFill rotWithShape="1">
          <a:blip r:embed="rId2"/>
          <a:srcRect l="5051" t="44130" r="4885" b="1385"/>
          <a:stretch/>
        </p:blipFill>
        <p:spPr>
          <a:xfrm>
            <a:off x="2737580" y="879229"/>
            <a:ext cx="5729412" cy="4673088"/>
          </a:xfrm>
          <a:prstGeom prst="rect">
            <a:avLst/>
          </a:prstGeom>
        </p:spPr>
      </p:pic>
    </p:spTree>
    <p:extLst>
      <p:ext uri="{BB962C8B-B14F-4D97-AF65-F5344CB8AC3E}">
        <p14:creationId xmlns:p14="http://schemas.microsoft.com/office/powerpoint/2010/main" val="357795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AAA3-D4BE-CBAB-0A9E-E23885CB458C}"/>
              </a:ext>
            </a:extLst>
          </p:cNvPr>
          <p:cNvSpPr>
            <a:spLocks noGrp="1"/>
          </p:cNvSpPr>
          <p:nvPr>
            <p:ph type="title"/>
          </p:nvPr>
        </p:nvSpPr>
        <p:spPr/>
        <p:txBody>
          <a:bodyPr/>
          <a:lstStyle/>
          <a:p>
            <a:r>
              <a:rPr lang="en-US" dirty="0" err="1">
                <a:latin typeface="微软雅黑" panose="020B0503020204020204" pitchFamily="34" charset="-122"/>
              </a:rPr>
              <a:t>人工智能时代下的计算法学</a:t>
            </a:r>
            <a:endParaRPr lang="en-CN" dirty="0"/>
          </a:p>
        </p:txBody>
      </p:sp>
      <p:sp>
        <p:nvSpPr>
          <p:cNvPr id="3" name="Content Placeholder 2">
            <a:extLst>
              <a:ext uri="{FF2B5EF4-FFF2-40B4-BE49-F238E27FC236}">
                <a16:creationId xmlns:a16="http://schemas.microsoft.com/office/drawing/2014/main" id="{A89A8C8C-5D5C-BD34-8827-678F5007699F}"/>
              </a:ext>
            </a:extLst>
          </p:cNvPr>
          <p:cNvSpPr>
            <a:spLocks noGrp="1"/>
          </p:cNvSpPr>
          <p:nvPr>
            <p:ph idx="1"/>
          </p:nvPr>
        </p:nvSpPr>
        <p:spPr/>
        <p:txBody>
          <a:bodyPr/>
          <a:lstStyle/>
          <a:p>
            <a:pPr marL="274638" indent="-274638">
              <a:lnSpc>
                <a:spcPct val="150000"/>
              </a:lnSpc>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计算机领域：技术的发展为法学应用提供了便利</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利用计算机技术（图像识别、文本预测等）来提高法律文档的处理速度，缓解法院“案多人少”的现状</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典型应用：法律文本的自动信息提取，法律文本分类和概括，个体重新犯罪概率预测等</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nSpc>
                <a:spcPct val="150000"/>
              </a:lnSpc>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法学领域：新的司法实践提供了新的视角</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引入计算机（机器）判决引发了司法多个领域（法律服务、法律诉讼、刑事执行等）的变革</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典型问题：立法的科学民主性和执法的严格公正性分析、机器判决的可解释性、司法流程变革带来的新问题等</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nSpc>
                <a:spcPct val="150000"/>
              </a:lnSpc>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计算法学：≠“法学数据 </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 人工智能”</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法律信息学、计量法律学以及信息科学的融合</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采用统计学、现代数学、计算机智能等技术方法对相关法学数据进行创新应用和实证研究</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600" b="0" dirty="0">
                <a:latin typeface="Microsoft YaHei" panose="020B0503020204020204" pitchFamily="34" charset="-122"/>
                <a:ea typeface="Microsoft YaHei" panose="020B0503020204020204" pitchFamily="34" charset="-122"/>
                <a:cs typeface="Times New Roman" panose="02020603050405020304" pitchFamily="18" charset="0"/>
              </a:rPr>
              <a:t>评估司法执行的实际效果、反思法律法规的合理性</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76648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2004C8E-1FD9-7DEE-2722-8AC00CF846DF}"/>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标度率和涌现能力</a:t>
            </a:r>
            <a:endParaRPr lang="zh-CN" altLang="en-US" dirty="0"/>
          </a:p>
        </p:txBody>
      </p:sp>
      <p:sp>
        <p:nvSpPr>
          <p:cNvPr id="10" name="灯片编号占位符 9">
            <a:extLst>
              <a:ext uri="{FF2B5EF4-FFF2-40B4-BE49-F238E27FC236}">
                <a16:creationId xmlns:a16="http://schemas.microsoft.com/office/drawing/2014/main" id="{C021CE8C-32AA-8F4D-9E4B-F1A045640358}"/>
              </a:ext>
            </a:extLst>
          </p:cNvPr>
          <p:cNvSpPr>
            <a:spLocks noGrp="1"/>
          </p:cNvSpPr>
          <p:nvPr>
            <p:ph type="sldNum" sz="quarter" idx="12"/>
          </p:nvPr>
        </p:nvSpPr>
        <p:spPr/>
        <p:txBody>
          <a:bodyPr/>
          <a:lstStyle/>
          <a:p>
            <a:fld id="{66E0AC87-F9B6-4F7A-AB3A-6863E2A5800B}" type="slidenum">
              <a:rPr lang="zh-CN" altLang="en-US" smtClean="0"/>
              <a:t>40</a:t>
            </a:fld>
            <a:endParaRPr lang="zh-CN" altLang="en-US"/>
          </a:p>
        </p:txBody>
      </p:sp>
      <p:pic>
        <p:nvPicPr>
          <p:cNvPr id="18" name="图片 17">
            <a:extLst>
              <a:ext uri="{FF2B5EF4-FFF2-40B4-BE49-F238E27FC236}">
                <a16:creationId xmlns:a16="http://schemas.microsoft.com/office/drawing/2014/main" id="{4AAA0F54-1793-0C54-27EB-DB5B6FB01258}"/>
              </a:ext>
            </a:extLst>
          </p:cNvPr>
          <p:cNvPicPr>
            <a:picLocks noChangeAspect="1"/>
          </p:cNvPicPr>
          <p:nvPr/>
        </p:nvPicPr>
        <p:blipFill>
          <a:blip r:embed="rId3"/>
          <a:stretch>
            <a:fillRect/>
          </a:stretch>
        </p:blipFill>
        <p:spPr>
          <a:xfrm>
            <a:off x="2368949" y="945845"/>
            <a:ext cx="7144905" cy="2550731"/>
          </a:xfrm>
          <a:prstGeom prst="rect">
            <a:avLst/>
          </a:prstGeom>
        </p:spPr>
      </p:pic>
      <p:sp>
        <p:nvSpPr>
          <p:cNvPr id="3" name="文本框 2">
            <a:extLst>
              <a:ext uri="{FF2B5EF4-FFF2-40B4-BE49-F238E27FC236}">
                <a16:creationId xmlns:a16="http://schemas.microsoft.com/office/drawing/2014/main" id="{95B33EC6-7C0E-BC15-FD75-C78BE4A8B5E2}"/>
              </a:ext>
            </a:extLst>
          </p:cNvPr>
          <p:cNvSpPr txBox="1"/>
          <p:nvPr/>
        </p:nvSpPr>
        <p:spPr>
          <a:xfrm>
            <a:off x="153134" y="3796075"/>
            <a:ext cx="5553074" cy="1705403"/>
          </a:xfrm>
          <a:prstGeom prst="rect">
            <a:avLst/>
          </a:prstGeom>
          <a:noFill/>
        </p:spPr>
        <p:txBody>
          <a:bodyPr wrap="square">
            <a:spAutoFit/>
          </a:bodyPr>
          <a:lstStyle/>
          <a:p>
            <a:pPr>
              <a:lnSpc>
                <a:spcPct val="150000"/>
              </a:lnSpc>
            </a:pPr>
            <a:r>
              <a:rPr lang="zh-CN" altLang="en-US" dirty="0">
                <a:solidFill>
                  <a:srgbClr val="374151"/>
                </a:solidFill>
                <a:latin typeface="Microsoft YaHei" panose="020B0503020204020204" pitchFamily="34" charset="-122"/>
                <a:ea typeface="Microsoft YaHei" panose="020B0503020204020204" pitchFamily="34" charset="-122"/>
              </a:rPr>
              <a:t>标度率（Scaling Law）：</a:t>
            </a:r>
          </a:p>
          <a:p>
            <a:pPr>
              <a:lnSpc>
                <a:spcPct val="150000"/>
              </a:lnSpc>
            </a:pPr>
            <a:r>
              <a:rPr lang="zh-CN" altLang="en-US" dirty="0">
                <a:solidFill>
                  <a:srgbClr val="374151"/>
                </a:solidFill>
                <a:latin typeface="Microsoft YaHei" panose="020B0503020204020204" pitchFamily="34" charset="-122"/>
                <a:ea typeface="Microsoft YaHei" panose="020B0503020204020204" pitchFamily="34" charset="-122"/>
              </a:rPr>
              <a:t>随着模型规模的扩大，标度率揭示了模型的泛化性能和数据效率的提高。这意味着大模型可以更有效地学习任务知识和语言表示。</a:t>
            </a:r>
          </a:p>
        </p:txBody>
      </p:sp>
      <p:sp>
        <p:nvSpPr>
          <p:cNvPr id="6" name="文本框 5">
            <a:extLst>
              <a:ext uri="{FF2B5EF4-FFF2-40B4-BE49-F238E27FC236}">
                <a16:creationId xmlns:a16="http://schemas.microsoft.com/office/drawing/2014/main" id="{1EEFFB54-A7DD-50C2-BC13-9D6D3F616359}"/>
              </a:ext>
            </a:extLst>
          </p:cNvPr>
          <p:cNvSpPr txBox="1"/>
          <p:nvPr/>
        </p:nvSpPr>
        <p:spPr>
          <a:xfrm>
            <a:off x="5941401" y="3796075"/>
            <a:ext cx="6097464" cy="1705403"/>
          </a:xfrm>
          <a:prstGeom prst="rect">
            <a:avLst/>
          </a:prstGeom>
          <a:noFill/>
        </p:spPr>
        <p:txBody>
          <a:bodyPr wrap="square">
            <a:spAutoFit/>
          </a:bodyPr>
          <a:lstStyle/>
          <a:p>
            <a:pPr>
              <a:lnSpc>
                <a:spcPct val="150000"/>
              </a:lnSpc>
            </a:pPr>
            <a:r>
              <a:rPr lang="zh-CN" altLang="en-US" dirty="0">
                <a:solidFill>
                  <a:srgbClr val="374151"/>
                </a:solidFill>
                <a:latin typeface="Microsoft YaHei" panose="020B0503020204020204" pitchFamily="34" charset="-122"/>
                <a:ea typeface="Microsoft YaHei" panose="020B0503020204020204" pitchFamily="34" charset="-122"/>
              </a:rPr>
              <a:t>涌现能力（Emergent Capability）：</a:t>
            </a:r>
          </a:p>
          <a:p>
            <a:pPr>
              <a:lnSpc>
                <a:spcPct val="150000"/>
              </a:lnSpc>
            </a:pPr>
            <a:r>
              <a:rPr lang="zh-CN" altLang="en-US" dirty="0">
                <a:solidFill>
                  <a:srgbClr val="374151"/>
                </a:solidFill>
                <a:latin typeface="Microsoft YaHei" panose="020B0503020204020204" pitchFamily="34" charset="-122"/>
                <a:ea typeface="Microsoft YaHei" panose="020B0503020204020204" pitchFamily="34" charset="-122"/>
              </a:rPr>
              <a:t>涌现能力是大语言模型在训练过程中自然产生的任务执行能力。随着模型规模的扩大，涌现能力变得更强，模型可以在更多任务和领域上实现更好的性能。</a:t>
            </a:r>
          </a:p>
        </p:txBody>
      </p:sp>
    </p:spTree>
    <p:extLst>
      <p:ext uri="{BB962C8B-B14F-4D97-AF65-F5344CB8AC3E}">
        <p14:creationId xmlns:p14="http://schemas.microsoft.com/office/powerpoint/2010/main" val="2742465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2004C8E-1FD9-7DEE-2722-8AC00CF846DF}"/>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量变引起质变</a:t>
            </a:r>
            <a:endParaRPr lang="zh-CN" altLang="en-US" dirty="0"/>
          </a:p>
        </p:txBody>
      </p:sp>
      <p:sp>
        <p:nvSpPr>
          <p:cNvPr id="10" name="灯片编号占位符 9">
            <a:extLst>
              <a:ext uri="{FF2B5EF4-FFF2-40B4-BE49-F238E27FC236}">
                <a16:creationId xmlns:a16="http://schemas.microsoft.com/office/drawing/2014/main" id="{C021CE8C-32AA-8F4D-9E4B-F1A045640358}"/>
              </a:ext>
            </a:extLst>
          </p:cNvPr>
          <p:cNvSpPr>
            <a:spLocks noGrp="1"/>
          </p:cNvSpPr>
          <p:nvPr>
            <p:ph type="sldNum" sz="quarter" idx="12"/>
          </p:nvPr>
        </p:nvSpPr>
        <p:spPr/>
        <p:txBody>
          <a:bodyPr/>
          <a:lstStyle/>
          <a:p>
            <a:fld id="{66E0AC87-F9B6-4F7A-AB3A-6863E2A5800B}" type="slidenum">
              <a:rPr lang="zh-CN" altLang="en-US" smtClean="0"/>
              <a:t>41</a:t>
            </a:fld>
            <a:endParaRPr lang="zh-CN" altLang="en-US"/>
          </a:p>
        </p:txBody>
      </p:sp>
      <p:sp>
        <p:nvSpPr>
          <p:cNvPr id="15" name="文本框 14">
            <a:extLst>
              <a:ext uri="{FF2B5EF4-FFF2-40B4-BE49-F238E27FC236}">
                <a16:creationId xmlns:a16="http://schemas.microsoft.com/office/drawing/2014/main" id="{BD23441E-8EB4-ACDD-EFAC-F81F4854EB56}"/>
              </a:ext>
            </a:extLst>
          </p:cNvPr>
          <p:cNvSpPr txBox="1"/>
          <p:nvPr/>
        </p:nvSpPr>
        <p:spPr>
          <a:xfrm>
            <a:off x="636235" y="3953261"/>
            <a:ext cx="4550789" cy="2127121"/>
          </a:xfrm>
          <a:prstGeom prst="rect">
            <a:avLst/>
          </a:prstGeom>
          <a:noFill/>
        </p:spPr>
        <p:txBody>
          <a:bodyPr wrap="square" rtlCol="0">
            <a:spAutoFit/>
          </a:bodyPr>
          <a:lstStyle/>
          <a:p>
            <a:pPr>
              <a:lnSpc>
                <a:spcPct val="150000"/>
              </a:lnSpc>
            </a:pPr>
            <a:r>
              <a:rPr lang="zh-CN" altLang="en-US" dirty="0">
                <a:solidFill>
                  <a:srgbClr val="374151"/>
                </a:solidFill>
                <a:ea typeface="Microsoft YaHei" panose="020B0503020204020204" pitchFamily="34" charset="-122"/>
              </a:rPr>
              <a:t>模型参数提升</a:t>
            </a:r>
            <a:r>
              <a:rPr lang="zh-CN" altLang="en-US" dirty="0">
                <a:ea typeface="Microsoft YaHei" panose="020B0503020204020204" pitchFamily="34" charset="-122"/>
              </a:rPr>
              <a:t>涌现</a:t>
            </a:r>
            <a:r>
              <a:rPr lang="zh-CN" altLang="en-US" dirty="0">
                <a:solidFill>
                  <a:srgbClr val="374151"/>
                </a:solidFill>
                <a:ea typeface="Microsoft YaHei" panose="020B0503020204020204" pitchFamily="34" charset="-122"/>
              </a:rPr>
              <a:t>出上下文学习能力</a:t>
            </a:r>
            <a:endParaRPr lang="en-US" altLang="zh-CN" dirty="0">
              <a:solidFill>
                <a:srgbClr val="374151"/>
              </a:solidFill>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374151"/>
                </a:solidFill>
                <a:ea typeface="Microsoft YaHei" panose="020B0503020204020204" pitchFamily="34" charset="-122"/>
              </a:rPr>
              <a:t>加减算数</a:t>
            </a:r>
            <a:endParaRPr lang="en-US" altLang="zh-CN" dirty="0">
              <a:solidFill>
                <a:srgbClr val="374151"/>
              </a:solidFill>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374151"/>
                </a:solidFill>
                <a:ea typeface="Microsoft YaHei" panose="020B0503020204020204" pitchFamily="34" charset="-122"/>
              </a:rPr>
              <a:t>国际音标转写</a:t>
            </a:r>
            <a:endParaRPr lang="en-US" altLang="zh-CN" dirty="0">
              <a:solidFill>
                <a:srgbClr val="374151"/>
              </a:solidFill>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374151"/>
                </a:solidFill>
                <a:ea typeface="Microsoft YaHei" panose="020B0503020204020204" pitchFamily="34" charset="-122"/>
              </a:rPr>
              <a:t>从混乱的字母序列中恢复出单词</a:t>
            </a:r>
            <a:endParaRPr lang="en-US" altLang="zh-CN" dirty="0">
              <a:solidFill>
                <a:srgbClr val="374151"/>
              </a:solidFill>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dirty="0">
                <a:solidFill>
                  <a:srgbClr val="374151"/>
                </a:solidFill>
                <a:ea typeface="Microsoft YaHei" panose="020B0503020204020204" pitchFamily="34" charset="-122"/>
              </a:rPr>
              <a:t>波斯语问答</a:t>
            </a:r>
            <a:endParaRPr lang="en-US" altLang="zh-CN" dirty="0">
              <a:solidFill>
                <a:srgbClr val="374151"/>
              </a:solidFill>
              <a:ea typeface="Microsoft YaHei" panose="020B0503020204020204" pitchFamily="34" charset="-122"/>
            </a:endParaRPr>
          </a:p>
        </p:txBody>
      </p:sp>
      <p:pic>
        <p:nvPicPr>
          <p:cNvPr id="20" name="图片 19">
            <a:extLst>
              <a:ext uri="{FF2B5EF4-FFF2-40B4-BE49-F238E27FC236}">
                <a16:creationId xmlns:a16="http://schemas.microsoft.com/office/drawing/2014/main" id="{A3C50ECD-146C-2E11-E352-FF9189B0B9FA}"/>
              </a:ext>
            </a:extLst>
          </p:cNvPr>
          <p:cNvPicPr>
            <a:picLocks noChangeAspect="1"/>
          </p:cNvPicPr>
          <p:nvPr/>
        </p:nvPicPr>
        <p:blipFill>
          <a:blip r:embed="rId3"/>
          <a:stretch>
            <a:fillRect/>
          </a:stretch>
        </p:blipFill>
        <p:spPr>
          <a:xfrm>
            <a:off x="1951892" y="806105"/>
            <a:ext cx="8532031" cy="2860355"/>
          </a:xfrm>
          <a:prstGeom prst="rect">
            <a:avLst/>
          </a:prstGeom>
        </p:spPr>
      </p:pic>
      <p:sp>
        <p:nvSpPr>
          <p:cNvPr id="21" name="文本框 20">
            <a:extLst>
              <a:ext uri="{FF2B5EF4-FFF2-40B4-BE49-F238E27FC236}">
                <a16:creationId xmlns:a16="http://schemas.microsoft.com/office/drawing/2014/main" id="{AE18DD19-0F83-7963-B9E9-10338B59A0BD}"/>
              </a:ext>
            </a:extLst>
          </p:cNvPr>
          <p:cNvSpPr txBox="1"/>
          <p:nvPr/>
        </p:nvSpPr>
        <p:spPr>
          <a:xfrm>
            <a:off x="4436356" y="3614707"/>
            <a:ext cx="4522841" cy="338554"/>
          </a:xfrm>
          <a:prstGeom prst="rect">
            <a:avLst/>
          </a:prstGeom>
          <a:noFill/>
        </p:spPr>
        <p:txBody>
          <a:bodyPr wrap="none" rtlCol="0">
            <a:spAutoFit/>
          </a:bodyPr>
          <a:lstStyle/>
          <a:p>
            <a:pPr algn="l"/>
            <a:r>
              <a:rPr lang="zh-CN" altLang="en-US" sz="1600" dirty="0">
                <a:solidFill>
                  <a:srgbClr val="374151"/>
                </a:solidFill>
                <a:latin typeface="Times New Roman" panose="02020603050405020304" pitchFamily="18" charset="0"/>
                <a:cs typeface="Times New Roman" panose="02020603050405020304" pitchFamily="18" charset="0"/>
              </a:rPr>
              <a:t>（</a:t>
            </a:r>
            <a:r>
              <a:rPr lang="en-US" altLang="zh-CN" sz="1600" dirty="0">
                <a:solidFill>
                  <a:srgbClr val="374151"/>
                </a:solidFill>
                <a:latin typeface="Times New Roman" panose="02020603050405020304" pitchFamily="18" charset="0"/>
                <a:cs typeface="Times New Roman" panose="02020603050405020304" pitchFamily="18" charset="0"/>
              </a:rPr>
              <a:t>Emergent Abilities of Large Language Models</a:t>
            </a:r>
            <a:r>
              <a:rPr lang="zh-CN" altLang="en-US" sz="1600" dirty="0">
                <a:solidFill>
                  <a:srgbClr val="37415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53089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2A0C5-8A63-640F-0574-CEBBDEAF0692}"/>
              </a:ext>
            </a:extLst>
          </p:cNvPr>
          <p:cNvSpPr>
            <a:spLocks noGrp="1"/>
          </p:cNvSpPr>
          <p:nvPr>
            <p:ph type="title"/>
          </p:nvPr>
        </p:nvSpPr>
        <p:spPr/>
        <p:txBody>
          <a:bodyPr/>
          <a:lstStyle/>
          <a:p>
            <a:r>
              <a:rPr kumimoji="1" lang="zh-CN" altLang="en-US" dirty="0"/>
              <a:t>大语言模型的强大知识能力</a:t>
            </a:r>
          </a:p>
        </p:txBody>
      </p:sp>
      <p:sp>
        <p:nvSpPr>
          <p:cNvPr id="4" name="灯片编号占位符 3">
            <a:extLst>
              <a:ext uri="{FF2B5EF4-FFF2-40B4-BE49-F238E27FC236}">
                <a16:creationId xmlns:a16="http://schemas.microsoft.com/office/drawing/2014/main" id="{75D07460-94BE-15BF-FD7F-E65B21F71126}"/>
              </a:ext>
            </a:extLst>
          </p:cNvPr>
          <p:cNvSpPr>
            <a:spLocks noGrp="1"/>
          </p:cNvSpPr>
          <p:nvPr>
            <p:ph type="sldNum" sz="quarter" idx="12"/>
          </p:nvPr>
        </p:nvSpPr>
        <p:spPr/>
        <p:txBody>
          <a:bodyPr/>
          <a:lstStyle/>
          <a:p>
            <a:fld id="{66E0AC87-F9B6-4F7A-AB3A-6863E2A5800B}" type="slidenum">
              <a:rPr lang="zh-CN" altLang="en-US" smtClean="0"/>
              <a:t>42</a:t>
            </a:fld>
            <a:endParaRPr lang="zh-CN" altLang="en-US"/>
          </a:p>
        </p:txBody>
      </p:sp>
      <p:sp>
        <p:nvSpPr>
          <p:cNvPr id="8" name="内容占位符 2">
            <a:extLst>
              <a:ext uri="{FF2B5EF4-FFF2-40B4-BE49-F238E27FC236}">
                <a16:creationId xmlns:a16="http://schemas.microsoft.com/office/drawing/2014/main" id="{2D39A00B-D337-B2CE-AF54-310A70CF5FDD}"/>
              </a:ext>
            </a:extLst>
          </p:cNvPr>
          <p:cNvSpPr>
            <a:spLocks noGrp="1"/>
          </p:cNvSpPr>
          <p:nvPr>
            <p:ph idx="1"/>
          </p:nvPr>
        </p:nvSpPr>
        <p:spPr>
          <a:xfrm>
            <a:off x="381242" y="981154"/>
            <a:ext cx="11429516" cy="5333856"/>
          </a:xfrm>
        </p:spPr>
        <p:txBody>
          <a:bodyPr/>
          <a:lstStyle/>
          <a:p>
            <a:pPr lvl="1"/>
            <a:r>
              <a:rPr kumimoji="1" lang="zh-CN" altLang="en-US" sz="1800" b="0" dirty="0">
                <a:solidFill>
                  <a:srgbClr val="374151"/>
                </a:solidFill>
              </a:rPr>
              <a:t>能够回答专业领域的知识以及提供个性化的建议。</a:t>
            </a:r>
            <a:endParaRPr kumimoji="1" lang="en-US" altLang="zh-CN" sz="1800" b="0" dirty="0">
              <a:solidFill>
                <a:srgbClr val="374151"/>
              </a:solidFill>
            </a:endParaRPr>
          </a:p>
          <a:p>
            <a:pPr lvl="1"/>
            <a:endParaRPr kumimoji="1" lang="en-US" altLang="zh-CN" dirty="0">
              <a:solidFill>
                <a:srgbClr val="374151"/>
              </a:solidFill>
            </a:endParaRPr>
          </a:p>
          <a:p>
            <a:pPr lvl="1"/>
            <a:endParaRPr kumimoji="1" lang="en-US" altLang="zh-CN" dirty="0">
              <a:solidFill>
                <a:srgbClr val="374151"/>
              </a:solidFill>
            </a:endParaRPr>
          </a:p>
          <a:p>
            <a:pPr lvl="1"/>
            <a:endParaRPr kumimoji="1" lang="en-US" altLang="zh-CN" dirty="0">
              <a:solidFill>
                <a:srgbClr val="374151"/>
              </a:solidFill>
            </a:endParaRPr>
          </a:p>
          <a:p>
            <a:pPr marL="609600" lvl="1" indent="0">
              <a:buNone/>
            </a:pPr>
            <a:endParaRPr kumimoji="1" lang="en-US" altLang="zh-CN" dirty="0">
              <a:solidFill>
                <a:srgbClr val="374151"/>
              </a:solidFill>
            </a:endParaRPr>
          </a:p>
          <a:p>
            <a:pPr lvl="1"/>
            <a:r>
              <a:rPr kumimoji="1" lang="zh-CN" altLang="en-US" sz="1800" b="0" dirty="0">
                <a:solidFill>
                  <a:srgbClr val="374151"/>
                </a:solidFill>
              </a:rPr>
              <a:t>能够根据提供的文本进行</a:t>
            </a:r>
            <a:r>
              <a:rPr kumimoji="1" lang="zh-CN" altLang="en-US" sz="1800" b="0" dirty="0">
                <a:solidFill>
                  <a:srgbClr val="C00000"/>
                </a:solidFill>
              </a:rPr>
              <a:t>分析总结</a:t>
            </a:r>
            <a:endParaRPr kumimoji="1" lang="en-US" altLang="zh-CN" dirty="0">
              <a:solidFill>
                <a:srgbClr val="C00000"/>
              </a:solidFill>
            </a:endParaRPr>
          </a:p>
          <a:p>
            <a:pPr lvl="2"/>
            <a:r>
              <a:rPr kumimoji="1" lang="zh-CN" altLang="en-US" b="0" dirty="0">
                <a:solidFill>
                  <a:srgbClr val="374151"/>
                </a:solidFill>
              </a:rPr>
              <a:t>分析论文</a:t>
            </a:r>
            <a:endParaRPr kumimoji="1" lang="en-US" altLang="zh-CN" b="0" dirty="0">
              <a:solidFill>
                <a:srgbClr val="374151"/>
              </a:solidFill>
            </a:endParaRPr>
          </a:p>
          <a:p>
            <a:pPr lvl="2"/>
            <a:r>
              <a:rPr kumimoji="1" lang="zh-CN" altLang="en-US" b="0" dirty="0">
                <a:solidFill>
                  <a:srgbClr val="374151"/>
                </a:solidFill>
              </a:rPr>
              <a:t>总结财报</a:t>
            </a:r>
            <a:endParaRPr kumimoji="1" lang="en-US" altLang="zh-CN" b="0" dirty="0">
              <a:solidFill>
                <a:srgbClr val="374151"/>
              </a:solidFill>
            </a:endParaRPr>
          </a:p>
          <a:p>
            <a:pPr lvl="2"/>
            <a:endParaRPr kumimoji="1" lang="zh-CN" altLang="en-US" dirty="0">
              <a:solidFill>
                <a:srgbClr val="374151"/>
              </a:solidFill>
            </a:endParaRPr>
          </a:p>
          <a:p>
            <a:endParaRPr kumimoji="1" lang="zh-CN" altLang="en-US" dirty="0">
              <a:solidFill>
                <a:srgbClr val="374151"/>
              </a:solidFill>
            </a:endParaRPr>
          </a:p>
          <a:p>
            <a:endParaRPr kumimoji="1" lang="zh-CN" altLang="en-US" dirty="0">
              <a:solidFill>
                <a:srgbClr val="374151"/>
              </a:solidFill>
            </a:endParaRPr>
          </a:p>
          <a:p>
            <a:endParaRPr kumimoji="1" lang="zh-CN" altLang="en-US" dirty="0">
              <a:solidFill>
                <a:srgbClr val="374151"/>
              </a:solidFill>
            </a:endParaRPr>
          </a:p>
          <a:p>
            <a:endParaRPr kumimoji="1" lang="zh-CN" altLang="en-US" dirty="0">
              <a:solidFill>
                <a:srgbClr val="374151"/>
              </a:solidFill>
            </a:endParaRPr>
          </a:p>
        </p:txBody>
      </p:sp>
      <p:pic>
        <p:nvPicPr>
          <p:cNvPr id="10" name="图片 9" descr="文本&#10;&#10;描述已自动生成">
            <a:extLst>
              <a:ext uri="{FF2B5EF4-FFF2-40B4-BE49-F238E27FC236}">
                <a16:creationId xmlns:a16="http://schemas.microsoft.com/office/drawing/2014/main" id="{E2C07B61-EEE1-BBEA-3C22-4DBD2A6E5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02" y="1516140"/>
            <a:ext cx="5888920" cy="1472230"/>
          </a:xfrm>
          <a:prstGeom prst="rect">
            <a:avLst/>
          </a:prstGeom>
        </p:spPr>
      </p:pic>
      <p:pic>
        <p:nvPicPr>
          <p:cNvPr id="11" name="图片 10" descr="文本&#10;&#10;描述已自动生成">
            <a:extLst>
              <a:ext uri="{FF2B5EF4-FFF2-40B4-BE49-F238E27FC236}">
                <a16:creationId xmlns:a16="http://schemas.microsoft.com/office/drawing/2014/main" id="{3C97C339-912B-E5C9-ECFE-9F1644CB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643" y="858740"/>
            <a:ext cx="4453690" cy="2512178"/>
          </a:xfrm>
          <a:prstGeom prst="rect">
            <a:avLst/>
          </a:prstGeom>
        </p:spPr>
      </p:pic>
      <p:grpSp>
        <p:nvGrpSpPr>
          <p:cNvPr id="12" name="组合 11">
            <a:extLst>
              <a:ext uri="{FF2B5EF4-FFF2-40B4-BE49-F238E27FC236}">
                <a16:creationId xmlns:a16="http://schemas.microsoft.com/office/drawing/2014/main" id="{A866E35C-3B70-97ED-416E-3EA85AD9C8E0}"/>
              </a:ext>
            </a:extLst>
          </p:cNvPr>
          <p:cNvGrpSpPr/>
          <p:nvPr/>
        </p:nvGrpSpPr>
        <p:grpSpPr>
          <a:xfrm>
            <a:off x="8374743" y="3461015"/>
            <a:ext cx="2541425" cy="2102797"/>
            <a:chOff x="1320369" y="4181767"/>
            <a:chExt cx="2541425" cy="2102797"/>
          </a:xfrm>
        </p:grpSpPr>
        <p:pic>
          <p:nvPicPr>
            <p:cNvPr id="14" name="图片 13" descr="图形用户界面, 应用程序&#10;&#10;描述已自动生成">
              <a:extLst>
                <a:ext uri="{FF2B5EF4-FFF2-40B4-BE49-F238E27FC236}">
                  <a16:creationId xmlns:a16="http://schemas.microsoft.com/office/drawing/2014/main" id="{A11D3D99-E276-2D11-B419-C9664375D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369" y="4181767"/>
              <a:ext cx="2541425" cy="1792030"/>
            </a:xfrm>
            <a:prstGeom prst="rect">
              <a:avLst/>
            </a:prstGeom>
          </p:spPr>
        </p:pic>
        <p:sp>
          <p:nvSpPr>
            <p:cNvPr id="18" name="文本框 17">
              <a:extLst>
                <a:ext uri="{FF2B5EF4-FFF2-40B4-BE49-F238E27FC236}">
                  <a16:creationId xmlns:a16="http://schemas.microsoft.com/office/drawing/2014/main" id="{4D9364D8-C977-458F-F67E-981442043955}"/>
                </a:ext>
              </a:extLst>
            </p:cNvPr>
            <p:cNvSpPr txBox="1"/>
            <p:nvPr/>
          </p:nvSpPr>
          <p:spPr>
            <a:xfrm>
              <a:off x="1371882" y="5976787"/>
              <a:ext cx="2438400" cy="307777"/>
            </a:xfrm>
            <a:prstGeom prst="rect">
              <a:avLst/>
            </a:prstGeom>
            <a:noFill/>
          </p:spPr>
          <p:txBody>
            <a:bodyPr wrap="square">
              <a:spAutoFit/>
            </a:bodyPr>
            <a:lstStyle/>
            <a:p>
              <a:r>
                <a:rPr lang="zh-CN" altLang="en-US" sz="1400" dirty="0">
                  <a:solidFill>
                    <a:schemeClr val="tx2"/>
                  </a:solidFill>
                </a:rPr>
                <a:t>https://www.chatpdf.com/</a:t>
              </a:r>
            </a:p>
          </p:txBody>
        </p:sp>
      </p:grpSp>
      <p:pic>
        <p:nvPicPr>
          <p:cNvPr id="20" name="图片 19" descr="图形用户界面, 文本, 应用程序, 电子邮件&#10;&#10;描述已自动生成">
            <a:extLst>
              <a:ext uri="{FF2B5EF4-FFF2-40B4-BE49-F238E27FC236}">
                <a16:creationId xmlns:a16="http://schemas.microsoft.com/office/drawing/2014/main" id="{10E2B112-18AC-91B7-23E3-EDEFECB713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462" y="3595426"/>
            <a:ext cx="3039533" cy="1627679"/>
          </a:xfrm>
          <a:prstGeom prst="rect">
            <a:avLst/>
          </a:prstGeom>
        </p:spPr>
      </p:pic>
      <p:sp>
        <p:nvSpPr>
          <p:cNvPr id="21" name="文本框 20">
            <a:extLst>
              <a:ext uri="{FF2B5EF4-FFF2-40B4-BE49-F238E27FC236}">
                <a16:creationId xmlns:a16="http://schemas.microsoft.com/office/drawing/2014/main" id="{AFB4C1E0-4EF1-1C33-BDBC-58D2E048B93A}"/>
              </a:ext>
            </a:extLst>
          </p:cNvPr>
          <p:cNvSpPr txBox="1"/>
          <p:nvPr/>
        </p:nvSpPr>
        <p:spPr>
          <a:xfrm>
            <a:off x="4114741" y="5217269"/>
            <a:ext cx="1807340" cy="307777"/>
          </a:xfrm>
          <a:prstGeom prst="rect">
            <a:avLst/>
          </a:prstGeom>
          <a:noFill/>
        </p:spPr>
        <p:txBody>
          <a:bodyPr wrap="square">
            <a:spAutoFit/>
          </a:bodyPr>
          <a:lstStyle/>
          <a:p>
            <a:r>
              <a:rPr lang="zh-CN" altLang="en-US" sz="1400" dirty="0">
                <a:solidFill>
                  <a:schemeClr val="tx2"/>
                </a:solidFill>
              </a:rPr>
              <a:t>https://typeset.io/</a:t>
            </a:r>
          </a:p>
        </p:txBody>
      </p:sp>
      <p:sp>
        <p:nvSpPr>
          <p:cNvPr id="23" name="文本框 8">
            <a:extLst>
              <a:ext uri="{FF2B5EF4-FFF2-40B4-BE49-F238E27FC236}">
                <a16:creationId xmlns:a16="http://schemas.microsoft.com/office/drawing/2014/main" id="{60E04FDD-FC3E-2569-B66A-F9D00E037F31}"/>
              </a:ext>
            </a:extLst>
          </p:cNvPr>
          <p:cNvSpPr txBox="1"/>
          <p:nvPr/>
        </p:nvSpPr>
        <p:spPr>
          <a:xfrm>
            <a:off x="373694" y="5686226"/>
            <a:ext cx="11266843" cy="499560"/>
          </a:xfrm>
          <a:prstGeom prst="rect">
            <a:avLst/>
          </a:prstGeom>
          <a:solidFill>
            <a:srgbClr val="DBDBDB"/>
          </a:solidFill>
        </p:spPr>
        <p:txBody>
          <a:bodyPr wrap="square">
            <a:spAutoFit/>
          </a:bodyPr>
          <a:lstStyle/>
          <a:p>
            <a:pPr algn="ctr">
              <a:lnSpc>
                <a:spcPct val="150000"/>
              </a:lnSpc>
              <a:tabLst>
                <a:tab pos="720000" algn="l"/>
              </a:tabLst>
            </a:pPr>
            <a:r>
              <a:rPr lang="en" altLang="zh-CN" sz="2000" b="1" dirty="0" err="1">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ChatGPT</a:t>
            </a: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蕴含的知识能够支撑大量日常需求。</a:t>
            </a:r>
          </a:p>
        </p:txBody>
      </p:sp>
    </p:spTree>
    <p:extLst>
      <p:ext uri="{BB962C8B-B14F-4D97-AF65-F5344CB8AC3E}">
        <p14:creationId xmlns:p14="http://schemas.microsoft.com/office/powerpoint/2010/main" val="3511570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8599B-DB6E-9B83-686F-B96610EB3E72}"/>
              </a:ext>
            </a:extLst>
          </p:cNvPr>
          <p:cNvSpPr>
            <a:spLocks noGrp="1"/>
          </p:cNvSpPr>
          <p:nvPr>
            <p:ph type="title"/>
          </p:nvPr>
        </p:nvSpPr>
        <p:spPr/>
        <p:txBody>
          <a:bodyPr/>
          <a:lstStyle/>
          <a:p>
            <a:r>
              <a:rPr lang="zh-CN" altLang="en-US" dirty="0"/>
              <a:t>回答一些领域知识（医疗）</a:t>
            </a:r>
          </a:p>
        </p:txBody>
      </p:sp>
      <p:sp>
        <p:nvSpPr>
          <p:cNvPr id="4" name="灯片编号占位符 3">
            <a:extLst>
              <a:ext uri="{FF2B5EF4-FFF2-40B4-BE49-F238E27FC236}">
                <a16:creationId xmlns:a16="http://schemas.microsoft.com/office/drawing/2014/main" id="{A111F288-29B3-9FB1-1705-AA92513D3043}"/>
              </a:ext>
            </a:extLst>
          </p:cNvPr>
          <p:cNvSpPr>
            <a:spLocks noGrp="1"/>
          </p:cNvSpPr>
          <p:nvPr>
            <p:ph type="sldNum" sz="quarter" idx="12"/>
          </p:nvPr>
        </p:nvSpPr>
        <p:spPr/>
        <p:txBody>
          <a:bodyPr/>
          <a:lstStyle/>
          <a:p>
            <a:fld id="{66E0AC87-F9B6-4F7A-AB3A-6863E2A5800B}" type="slidenum">
              <a:rPr lang="zh-CN" altLang="en-US" smtClean="0"/>
              <a:t>43</a:t>
            </a:fld>
            <a:endParaRPr lang="zh-CN" altLang="en-US"/>
          </a:p>
        </p:txBody>
      </p:sp>
      <p:graphicFrame>
        <p:nvGraphicFramePr>
          <p:cNvPr id="3" name="图表 2">
            <a:extLst>
              <a:ext uri="{FF2B5EF4-FFF2-40B4-BE49-F238E27FC236}">
                <a16:creationId xmlns:a16="http://schemas.microsoft.com/office/drawing/2014/main" id="{08C0D6D3-5403-D35F-0CE9-72119B5F3A5E}"/>
              </a:ext>
            </a:extLst>
          </p:cNvPr>
          <p:cNvGraphicFramePr/>
          <p:nvPr/>
        </p:nvGraphicFramePr>
        <p:xfrm>
          <a:off x="7834245" y="1336212"/>
          <a:ext cx="4000713" cy="39174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FD6FE044-23FE-8A3C-6209-4298B61FEF6A}"/>
              </a:ext>
            </a:extLst>
          </p:cNvPr>
          <p:cNvGraphicFramePr/>
          <p:nvPr/>
        </p:nvGraphicFramePr>
        <p:xfrm>
          <a:off x="5429680" y="1446940"/>
          <a:ext cx="1991122" cy="3828523"/>
        </p:xfrm>
        <a:graphic>
          <a:graphicData uri="http://schemas.openxmlformats.org/drawingml/2006/chart">
            <c:chart xmlns:c="http://schemas.openxmlformats.org/drawingml/2006/chart" xmlns:r="http://schemas.openxmlformats.org/officeDocument/2006/relationships" r:id="rId4"/>
          </a:graphicData>
        </a:graphic>
      </p:graphicFrame>
      <p:pic>
        <p:nvPicPr>
          <p:cNvPr id="6" name="图片 5">
            <a:extLst>
              <a:ext uri="{FF2B5EF4-FFF2-40B4-BE49-F238E27FC236}">
                <a16:creationId xmlns:a16="http://schemas.microsoft.com/office/drawing/2014/main" id="{E38DC00A-1376-3DDC-E099-632FAB6CD58D}"/>
              </a:ext>
            </a:extLst>
          </p:cNvPr>
          <p:cNvPicPr>
            <a:picLocks noChangeAspect="1"/>
          </p:cNvPicPr>
          <p:nvPr/>
        </p:nvPicPr>
        <p:blipFill>
          <a:blip r:embed="rId5"/>
          <a:stretch>
            <a:fillRect/>
          </a:stretch>
        </p:blipFill>
        <p:spPr>
          <a:xfrm>
            <a:off x="153891" y="825773"/>
            <a:ext cx="5482670" cy="2748908"/>
          </a:xfrm>
          <a:prstGeom prst="rect">
            <a:avLst/>
          </a:prstGeom>
        </p:spPr>
      </p:pic>
      <p:pic>
        <p:nvPicPr>
          <p:cNvPr id="7" name="图片 6">
            <a:extLst>
              <a:ext uri="{FF2B5EF4-FFF2-40B4-BE49-F238E27FC236}">
                <a16:creationId xmlns:a16="http://schemas.microsoft.com/office/drawing/2014/main" id="{B2939212-800B-5A9C-8B61-4A4CFA4E79D7}"/>
              </a:ext>
            </a:extLst>
          </p:cNvPr>
          <p:cNvPicPr>
            <a:picLocks noChangeAspect="1"/>
          </p:cNvPicPr>
          <p:nvPr/>
        </p:nvPicPr>
        <p:blipFill>
          <a:blip r:embed="rId6"/>
          <a:stretch>
            <a:fillRect/>
          </a:stretch>
        </p:blipFill>
        <p:spPr>
          <a:xfrm>
            <a:off x="153891" y="3686173"/>
            <a:ext cx="5408146" cy="1745425"/>
          </a:xfrm>
          <a:prstGeom prst="rect">
            <a:avLst/>
          </a:prstGeom>
        </p:spPr>
      </p:pic>
      <p:pic>
        <p:nvPicPr>
          <p:cNvPr id="8" name="图片 7">
            <a:extLst>
              <a:ext uri="{FF2B5EF4-FFF2-40B4-BE49-F238E27FC236}">
                <a16:creationId xmlns:a16="http://schemas.microsoft.com/office/drawing/2014/main" id="{8DF19C2A-DE9F-18C0-4940-5464DECC12D8}"/>
              </a:ext>
            </a:extLst>
          </p:cNvPr>
          <p:cNvPicPr>
            <a:picLocks noChangeAspect="1"/>
          </p:cNvPicPr>
          <p:nvPr/>
        </p:nvPicPr>
        <p:blipFill>
          <a:blip r:embed="rId7"/>
          <a:stretch>
            <a:fillRect/>
          </a:stretch>
        </p:blipFill>
        <p:spPr>
          <a:xfrm>
            <a:off x="4822427" y="2110297"/>
            <a:ext cx="457203" cy="471491"/>
          </a:xfrm>
          <a:prstGeom prst="rect">
            <a:avLst/>
          </a:prstGeom>
        </p:spPr>
      </p:pic>
      <p:pic>
        <p:nvPicPr>
          <p:cNvPr id="9" name="图片 8">
            <a:extLst>
              <a:ext uri="{FF2B5EF4-FFF2-40B4-BE49-F238E27FC236}">
                <a16:creationId xmlns:a16="http://schemas.microsoft.com/office/drawing/2014/main" id="{987CEAA1-F0C0-4212-32F2-DDC60C712D5D}"/>
              </a:ext>
            </a:extLst>
          </p:cNvPr>
          <p:cNvPicPr>
            <a:picLocks noChangeAspect="1"/>
          </p:cNvPicPr>
          <p:nvPr/>
        </p:nvPicPr>
        <p:blipFill>
          <a:blip r:embed="rId7"/>
          <a:stretch>
            <a:fillRect/>
          </a:stretch>
        </p:blipFill>
        <p:spPr>
          <a:xfrm>
            <a:off x="5082954" y="5203610"/>
            <a:ext cx="457203" cy="471491"/>
          </a:xfrm>
          <a:prstGeom prst="rect">
            <a:avLst/>
          </a:prstGeom>
        </p:spPr>
      </p:pic>
      <p:sp>
        <p:nvSpPr>
          <p:cNvPr id="10" name="文本框 9">
            <a:extLst>
              <a:ext uri="{FF2B5EF4-FFF2-40B4-BE49-F238E27FC236}">
                <a16:creationId xmlns:a16="http://schemas.microsoft.com/office/drawing/2014/main" id="{8081764C-04BE-5B40-34E0-6E1255B1450F}"/>
              </a:ext>
            </a:extLst>
          </p:cNvPr>
          <p:cNvSpPr txBox="1"/>
          <p:nvPr/>
        </p:nvSpPr>
        <p:spPr>
          <a:xfrm>
            <a:off x="2559653" y="5551075"/>
            <a:ext cx="1132115" cy="400110"/>
          </a:xfrm>
          <a:prstGeom prst="rect">
            <a:avLst/>
          </a:prstGeom>
          <a:noFill/>
        </p:spPr>
        <p:txBody>
          <a:bodyPr wrap="square" rtlCol="0">
            <a:spAutoFit/>
          </a:bodyPr>
          <a:lstStyle/>
          <a:p>
            <a:pPr algn="l"/>
            <a:r>
              <a:rPr lang="en-US" altLang="zh-CN" sz="2000" dirty="0">
                <a:solidFill>
                  <a:schemeClr val="tx2"/>
                </a:solidFill>
                <a:latin typeface="Times New Roman" panose="02020603050405020304" pitchFamily="18" charset="0"/>
                <a:cs typeface="Times New Roman" panose="02020603050405020304" pitchFamily="18" charset="0"/>
              </a:rPr>
              <a:t>MedQA</a:t>
            </a:r>
            <a:endParaRPr lang="zh-CN" altLang="en-US" sz="2000" dirty="0">
              <a:solidFill>
                <a:schemeClr val="tx2"/>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FAEAEC6-3F01-FF9B-53F0-54484AD03F73}"/>
              </a:ext>
            </a:extLst>
          </p:cNvPr>
          <p:cNvSpPr txBox="1"/>
          <p:nvPr/>
        </p:nvSpPr>
        <p:spPr>
          <a:xfrm>
            <a:off x="2470003" y="2000172"/>
            <a:ext cx="1132115" cy="400110"/>
          </a:xfrm>
          <a:prstGeom prst="rect">
            <a:avLst/>
          </a:prstGeom>
          <a:noFill/>
        </p:spPr>
        <p:txBody>
          <a:bodyPr wrap="square" rtlCol="0">
            <a:spAutoFit/>
          </a:bodyPr>
          <a:lstStyle/>
          <a:p>
            <a:pPr algn="l"/>
            <a:r>
              <a:rPr lang="en-US" altLang="zh-CN" sz="2000" dirty="0">
                <a:solidFill>
                  <a:schemeClr val="tx2"/>
                </a:solidFill>
                <a:latin typeface="Times New Roman" panose="02020603050405020304" pitchFamily="18" charset="0"/>
                <a:cs typeface="Times New Roman" panose="02020603050405020304" pitchFamily="18" charset="0"/>
              </a:rPr>
              <a:t>USMLE</a:t>
            </a:r>
            <a:endParaRPr lang="zh-CN" altLang="en-US" sz="2000" dirty="0">
              <a:solidFill>
                <a:schemeClr val="tx2"/>
              </a:solidFill>
              <a:latin typeface="Times New Roman" panose="02020603050405020304" pitchFamily="18" charset="0"/>
              <a:cs typeface="Times New Roman" panose="02020603050405020304" pitchFamily="18" charset="0"/>
            </a:endParaRPr>
          </a:p>
        </p:txBody>
      </p:sp>
      <p:sp>
        <p:nvSpPr>
          <p:cNvPr id="12" name="文本框 8">
            <a:extLst>
              <a:ext uri="{FF2B5EF4-FFF2-40B4-BE49-F238E27FC236}">
                <a16:creationId xmlns:a16="http://schemas.microsoft.com/office/drawing/2014/main" id="{2F886108-F76E-6ADC-9203-02CA432ADC52}"/>
              </a:ext>
            </a:extLst>
          </p:cNvPr>
          <p:cNvSpPr txBox="1"/>
          <p:nvPr/>
        </p:nvSpPr>
        <p:spPr>
          <a:xfrm>
            <a:off x="381242" y="5625019"/>
            <a:ext cx="11266843" cy="499560"/>
          </a:xfrm>
          <a:prstGeom prst="rect">
            <a:avLst/>
          </a:prstGeom>
          <a:solidFill>
            <a:srgbClr val="DBDBDB"/>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大语言模型在美国医师执照考试</a:t>
            </a:r>
            <a:r>
              <a:rPr lang="en-US" altLang="zh-CN"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 altLang="zh-CN"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USMLE)</a:t>
            </a: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超过及格分数</a:t>
            </a:r>
            <a:r>
              <a:rPr lang="en-US" altLang="zh-CN"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多分，并在医学问答上超越了微调</a:t>
            </a:r>
            <a:r>
              <a:rPr lang="en" altLang="zh-CN"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LM</a:t>
            </a: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579125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242" y="26291"/>
            <a:ext cx="11429516" cy="707978"/>
          </a:xfrm>
        </p:spPr>
        <p:txBody>
          <a:bodyPr/>
          <a:lstStyle/>
          <a:p>
            <a:r>
              <a:rPr lang="zh-CN" altLang="en-US" dirty="0">
                <a:sym typeface="+mn-ea"/>
              </a:rPr>
              <a:t>推理能力（数学）</a:t>
            </a:r>
            <a:endParaRPr lang="en-US" dirty="0"/>
          </a:p>
        </p:txBody>
      </p:sp>
      <p:sp>
        <p:nvSpPr>
          <p:cNvPr id="7" name="文本占位符 2"/>
          <p:cNvSpPr txBox="1"/>
          <p:nvPr/>
        </p:nvSpPr>
        <p:spPr>
          <a:xfrm>
            <a:off x="381242" y="807032"/>
            <a:ext cx="11569020" cy="5000503"/>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buNone/>
            </a:pPr>
            <a:r>
              <a:rPr lang="zh-CN" sz="1800" b="0" dirty="0">
                <a:solidFill>
                  <a:srgbClr val="374151"/>
                </a:solidFill>
                <a:sym typeface="+mn-ea"/>
              </a:rPr>
              <a:t>模型输入：简特的鸭子每天下16个蛋。她每天早上吃掉3个蛋作为早餐，并且每天用4个蛋烤松饼给她的朋友们。她每天将剩下的鸭蛋以每个2美元的价格在农民市场上出售。那么她每天在农民市场上能赚多少钱呢？</a:t>
            </a:r>
            <a:endParaRPr lang="zh-CN" sz="1800" b="0" dirty="0">
              <a:solidFill>
                <a:srgbClr val="374151"/>
              </a:solidFill>
            </a:endParaRPr>
          </a:p>
          <a:p>
            <a:pPr>
              <a:lnSpc>
                <a:spcPct val="150000"/>
              </a:lnSpc>
            </a:pPr>
            <a:endParaRPr lang="zh-CN" sz="1800" b="0" dirty="0">
              <a:solidFill>
                <a:srgbClr val="374151"/>
              </a:solidFill>
            </a:endParaRPr>
          </a:p>
        </p:txBody>
      </p:sp>
      <p:sp>
        <p:nvSpPr>
          <p:cNvPr id="2" name="灯片编号占位符 1"/>
          <p:cNvSpPr>
            <a:spLocks noGrp="1"/>
          </p:cNvSpPr>
          <p:nvPr>
            <p:ph type="sldNum" sz="quarter" idx="12"/>
          </p:nvPr>
        </p:nvSpPr>
        <p:spPr/>
        <p:txBody>
          <a:bodyPr/>
          <a:lstStyle/>
          <a:p>
            <a:fld id="{66E0AC87-F9B6-4F7A-AB3A-6863E2A5800B}" type="slidenum">
              <a:rPr lang="zh-CN" altLang="en-US" smtClean="0"/>
              <a:t>44</a:t>
            </a:fld>
            <a:endParaRPr lang="zh-CN" altLang="en-US"/>
          </a:p>
        </p:txBody>
      </p:sp>
      <p:pic>
        <p:nvPicPr>
          <p:cNvPr id="3" name="图片 2"/>
          <p:cNvPicPr>
            <a:picLocks noChangeAspect="1"/>
          </p:cNvPicPr>
          <p:nvPr>
            <p:custDataLst>
              <p:tags r:id="rId1"/>
            </p:custDataLst>
          </p:nvPr>
        </p:nvPicPr>
        <p:blipFill>
          <a:blip r:embed="rId4"/>
          <a:stretch>
            <a:fillRect/>
          </a:stretch>
        </p:blipFill>
        <p:spPr>
          <a:xfrm>
            <a:off x="3249930" y="1759025"/>
            <a:ext cx="6223635" cy="3562350"/>
          </a:xfrm>
          <a:prstGeom prst="rect">
            <a:avLst/>
          </a:prstGeom>
        </p:spPr>
      </p:pic>
      <p:sp>
        <p:nvSpPr>
          <p:cNvPr id="13" name="文本框 12"/>
          <p:cNvSpPr txBox="1"/>
          <p:nvPr/>
        </p:nvSpPr>
        <p:spPr>
          <a:xfrm>
            <a:off x="8879840" y="4717194"/>
            <a:ext cx="593725" cy="520065"/>
          </a:xfrm>
          <a:prstGeom prst="rect">
            <a:avLst/>
          </a:prstGeom>
          <a:noFill/>
        </p:spPr>
        <p:txBody>
          <a:bodyPr wrap="none" rtlCol="0" anchor="t">
            <a:noAutofit/>
          </a:bodyPr>
          <a:lstStyle/>
          <a:p>
            <a:pPr algn="l"/>
            <a:r>
              <a:rPr lang="zh-CN" altLang="en-US" sz="3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p:txBody>
      </p:sp>
      <p:sp>
        <p:nvSpPr>
          <p:cNvPr id="4" name="文本框 8">
            <a:extLst>
              <a:ext uri="{FF2B5EF4-FFF2-40B4-BE49-F238E27FC236}">
                <a16:creationId xmlns:a16="http://schemas.microsoft.com/office/drawing/2014/main" id="{58CADDBC-29B4-F5BE-842A-8D6249288DAA}"/>
              </a:ext>
            </a:extLst>
          </p:cNvPr>
          <p:cNvSpPr txBox="1"/>
          <p:nvPr/>
        </p:nvSpPr>
        <p:spPr>
          <a:xfrm>
            <a:off x="381242" y="5625019"/>
            <a:ext cx="11266843" cy="499560"/>
          </a:xfrm>
          <a:prstGeom prst="rect">
            <a:avLst/>
          </a:prstGeom>
          <a:solidFill>
            <a:srgbClr val="DBDBDB"/>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模型能够进行数学推理，生成简单的算术表达式，并进行数值计算。</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B3666-C30C-4F1B-E35E-764406D79619}"/>
              </a:ext>
            </a:extLst>
          </p:cNvPr>
          <p:cNvSpPr>
            <a:spLocks noGrp="1"/>
          </p:cNvSpPr>
          <p:nvPr>
            <p:ph type="title"/>
          </p:nvPr>
        </p:nvSpPr>
        <p:spPr/>
        <p:txBody>
          <a:bodyPr/>
          <a:lstStyle/>
          <a:p>
            <a:r>
              <a:rPr lang="zh-CN" altLang="en-US" dirty="0"/>
              <a:t>代码生成能力</a:t>
            </a:r>
          </a:p>
        </p:txBody>
      </p:sp>
      <p:sp>
        <p:nvSpPr>
          <p:cNvPr id="4" name="灯片编号占位符 3">
            <a:extLst>
              <a:ext uri="{FF2B5EF4-FFF2-40B4-BE49-F238E27FC236}">
                <a16:creationId xmlns:a16="http://schemas.microsoft.com/office/drawing/2014/main" id="{D0D888E0-601B-DDD3-9C2D-BC19BA962614}"/>
              </a:ext>
            </a:extLst>
          </p:cNvPr>
          <p:cNvSpPr>
            <a:spLocks noGrp="1"/>
          </p:cNvSpPr>
          <p:nvPr>
            <p:ph type="sldNum" sz="quarter" idx="12"/>
          </p:nvPr>
        </p:nvSpPr>
        <p:spPr/>
        <p:txBody>
          <a:bodyPr/>
          <a:lstStyle/>
          <a:p>
            <a:fld id="{66E0AC87-F9B6-4F7A-AB3A-6863E2A5800B}" type="slidenum">
              <a:rPr lang="zh-CN" altLang="en-US" smtClean="0"/>
              <a:t>45</a:t>
            </a:fld>
            <a:endParaRPr lang="zh-CN" altLang="en-US"/>
          </a:p>
        </p:txBody>
      </p:sp>
      <p:pic>
        <p:nvPicPr>
          <p:cNvPr id="8" name="图片 7">
            <a:extLst>
              <a:ext uri="{FF2B5EF4-FFF2-40B4-BE49-F238E27FC236}">
                <a16:creationId xmlns:a16="http://schemas.microsoft.com/office/drawing/2014/main" id="{012A1365-94FE-23FE-64E2-CD1666E9DE43}"/>
              </a:ext>
            </a:extLst>
          </p:cNvPr>
          <p:cNvPicPr>
            <a:picLocks noChangeAspect="1"/>
          </p:cNvPicPr>
          <p:nvPr/>
        </p:nvPicPr>
        <p:blipFill>
          <a:blip r:embed="rId2"/>
          <a:stretch>
            <a:fillRect/>
          </a:stretch>
        </p:blipFill>
        <p:spPr>
          <a:xfrm>
            <a:off x="6323468" y="1789066"/>
            <a:ext cx="4980811" cy="3607688"/>
          </a:xfrm>
          <a:prstGeom prst="rect">
            <a:avLst/>
          </a:prstGeom>
        </p:spPr>
      </p:pic>
      <p:sp>
        <p:nvSpPr>
          <p:cNvPr id="9" name="文本框 8">
            <a:extLst>
              <a:ext uri="{FF2B5EF4-FFF2-40B4-BE49-F238E27FC236}">
                <a16:creationId xmlns:a16="http://schemas.microsoft.com/office/drawing/2014/main" id="{F5EFE983-2947-7647-2C13-168651B4AAAE}"/>
              </a:ext>
            </a:extLst>
          </p:cNvPr>
          <p:cNvSpPr txBox="1"/>
          <p:nvPr/>
        </p:nvSpPr>
        <p:spPr>
          <a:xfrm>
            <a:off x="591671" y="5724506"/>
            <a:ext cx="11026588" cy="499624"/>
          </a:xfrm>
          <a:prstGeom prst="rect">
            <a:avLst/>
          </a:prstGeom>
          <a:solidFill>
            <a:srgbClr val="DBDBDB"/>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模型可通过语言指令正确生成代码并提供相应注释。</a:t>
            </a:r>
            <a:endParaRPr lang="zh-CN" altLang="en-US" sz="2000" b="1" dirty="0">
              <a:solidFill>
                <a:schemeClr val="tx1">
                  <a:lumMod val="95000"/>
                  <a:lumOff val="5000"/>
                </a:schemeClr>
              </a:solidFill>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D540D8DA-2F4B-490B-947A-C201C04BF868}"/>
              </a:ext>
            </a:extLst>
          </p:cNvPr>
          <p:cNvSpPr txBox="1"/>
          <p:nvPr/>
        </p:nvSpPr>
        <p:spPr>
          <a:xfrm>
            <a:off x="6445624" y="1342642"/>
            <a:ext cx="2393576" cy="369332"/>
          </a:xfrm>
          <a:prstGeom prst="rect">
            <a:avLst/>
          </a:prstGeom>
          <a:noFill/>
        </p:spPr>
        <p:txBody>
          <a:bodyPr wrap="square">
            <a:spAutoFit/>
          </a:bodyPr>
          <a:lstStyle/>
          <a:p>
            <a:r>
              <a:rPr lang="zh-CN" altLang="en-US" sz="1800" b="1" dirty="0">
                <a:solidFill>
                  <a:srgbClr val="374151"/>
                </a:solidFill>
                <a:latin typeface="Microsoft YaHei" panose="020B0503020204020204" pitchFamily="34" charset="-122"/>
                <a:ea typeface="Microsoft YaHei" panose="020B0503020204020204" pitchFamily="34" charset="-122"/>
                <a:cs typeface="Times New Roman" panose="02020603050405020304" pitchFamily="18" charset="0"/>
              </a:rPr>
              <a:t>运行生成代码验证：</a:t>
            </a:r>
            <a:endParaRPr lang="zh-CN" altLang="en-US" dirty="0">
              <a:solidFill>
                <a:srgbClr val="374151"/>
              </a:solidFill>
            </a:endParaRPr>
          </a:p>
        </p:txBody>
      </p:sp>
      <p:pic>
        <p:nvPicPr>
          <p:cNvPr id="15" name="内容占位符 14">
            <a:extLst>
              <a:ext uri="{FF2B5EF4-FFF2-40B4-BE49-F238E27FC236}">
                <a16:creationId xmlns:a16="http://schemas.microsoft.com/office/drawing/2014/main" id="{8E64BAB2-7EC8-EACB-9611-080E2FE62FC8}"/>
              </a:ext>
            </a:extLst>
          </p:cNvPr>
          <p:cNvPicPr>
            <a:picLocks noGrp="1" noChangeAspect="1"/>
          </p:cNvPicPr>
          <p:nvPr>
            <p:ph idx="1"/>
          </p:nvPr>
        </p:nvPicPr>
        <p:blipFill>
          <a:blip r:embed="rId3"/>
          <a:stretch>
            <a:fillRect/>
          </a:stretch>
        </p:blipFill>
        <p:spPr>
          <a:xfrm>
            <a:off x="887722" y="1449398"/>
            <a:ext cx="4980812" cy="4194368"/>
          </a:xfrm>
        </p:spPr>
      </p:pic>
      <p:sp>
        <p:nvSpPr>
          <p:cNvPr id="16" name="文本框 15">
            <a:extLst>
              <a:ext uri="{FF2B5EF4-FFF2-40B4-BE49-F238E27FC236}">
                <a16:creationId xmlns:a16="http://schemas.microsoft.com/office/drawing/2014/main" id="{11836B16-398D-2EE7-A548-1C07E2934BD2}"/>
              </a:ext>
            </a:extLst>
          </p:cNvPr>
          <p:cNvSpPr txBox="1"/>
          <p:nvPr/>
        </p:nvSpPr>
        <p:spPr>
          <a:xfrm>
            <a:off x="816002" y="877023"/>
            <a:ext cx="4051833" cy="400110"/>
          </a:xfrm>
          <a:prstGeom prst="rect">
            <a:avLst/>
          </a:prstGeom>
          <a:noFill/>
        </p:spPr>
        <p:txBody>
          <a:bodyPr wrap="square">
            <a:spAutoFit/>
          </a:bodyPr>
          <a:lstStyle/>
          <a:p>
            <a:r>
              <a:rPr lang="zh-CN" altLang="en-US" sz="1900" b="1" dirty="0">
                <a:solidFill>
                  <a:srgbClr val="374151"/>
                </a:solidFill>
                <a:latin typeface="微软雅黑" panose="020B0503020204020204" pitchFamily="34" charset="-122"/>
                <a:ea typeface="微软雅黑" panose="020B0503020204020204" pitchFamily="34" charset="-122"/>
              </a:rPr>
              <a:t>输入：请用</a:t>
            </a:r>
            <a:r>
              <a:rPr lang="en-US" altLang="zh-CN" sz="2000" b="1" dirty="0">
                <a:solidFill>
                  <a:srgbClr val="374151"/>
                </a:solidFill>
                <a:latin typeface="微软雅黑" panose="020B0503020204020204" pitchFamily="34" charset="-122"/>
                <a:ea typeface="微软雅黑" panose="020B0503020204020204" pitchFamily="34" charset="-122"/>
              </a:rPr>
              <a:t>python</a:t>
            </a:r>
            <a:r>
              <a:rPr lang="zh-CN" altLang="en-US" sz="1900" b="1" dirty="0">
                <a:solidFill>
                  <a:srgbClr val="374151"/>
                </a:solidFill>
                <a:latin typeface="微软雅黑" panose="020B0503020204020204" pitchFamily="34" charset="-122"/>
                <a:ea typeface="微软雅黑" panose="020B0503020204020204" pitchFamily="34" charset="-122"/>
              </a:rPr>
              <a:t>代码画一个椭圆</a:t>
            </a:r>
          </a:p>
        </p:txBody>
      </p:sp>
    </p:spTree>
    <p:extLst>
      <p:ext uri="{BB962C8B-B14F-4D97-AF65-F5344CB8AC3E}">
        <p14:creationId xmlns:p14="http://schemas.microsoft.com/office/powerpoint/2010/main" val="2914135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52A8A-045E-8601-5374-B26A21BEE31C}"/>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专业</a:t>
            </a:r>
            <a:r>
              <a:rPr kumimoji="1" lang="zh-CN" altLang="en-US" sz="3200" b="1" dirty="0">
                <a:latin typeface="Microsoft YaHei" panose="020B0503020204020204" pitchFamily="34" charset="-122"/>
                <a:ea typeface="Microsoft YaHei" panose="020B0503020204020204" pitchFamily="34" charset="-122"/>
              </a:rPr>
              <a:t>常识依然有不足</a:t>
            </a:r>
            <a:endParaRPr lang="zh-CN" altLang="en-US" dirty="0"/>
          </a:p>
        </p:txBody>
      </p:sp>
      <p:sp>
        <p:nvSpPr>
          <p:cNvPr id="4" name="灯片编号占位符 3">
            <a:extLst>
              <a:ext uri="{FF2B5EF4-FFF2-40B4-BE49-F238E27FC236}">
                <a16:creationId xmlns:a16="http://schemas.microsoft.com/office/drawing/2014/main" id="{6C5322A3-1C2E-0D08-E2D6-60AA3DDAEDF7}"/>
              </a:ext>
            </a:extLst>
          </p:cNvPr>
          <p:cNvSpPr>
            <a:spLocks noGrp="1"/>
          </p:cNvSpPr>
          <p:nvPr>
            <p:ph type="sldNum" sz="quarter" idx="12"/>
          </p:nvPr>
        </p:nvSpPr>
        <p:spPr/>
        <p:txBody>
          <a:bodyPr/>
          <a:lstStyle/>
          <a:p>
            <a:fld id="{66E0AC87-F9B6-4F7A-AB3A-6863E2A5800B}" type="slidenum">
              <a:rPr lang="zh-CN" altLang="en-US" smtClean="0"/>
              <a:t>46</a:t>
            </a:fld>
            <a:endParaRPr lang="zh-CN" altLang="en-US"/>
          </a:p>
        </p:txBody>
      </p:sp>
      <p:sp>
        <p:nvSpPr>
          <p:cNvPr id="5" name="Content Placeholder 2">
            <a:extLst>
              <a:ext uri="{FF2B5EF4-FFF2-40B4-BE49-F238E27FC236}">
                <a16:creationId xmlns:a16="http://schemas.microsoft.com/office/drawing/2014/main" id="{A9D3EE99-DDD9-80E6-9F02-AF142B60CEC4}"/>
              </a:ext>
            </a:extLst>
          </p:cNvPr>
          <p:cNvSpPr>
            <a:spLocks noGrp="1"/>
          </p:cNvSpPr>
          <p:nvPr>
            <p:ph idx="1"/>
          </p:nvPr>
        </p:nvSpPr>
        <p:spPr>
          <a:xfrm>
            <a:off x="381000" y="981074"/>
            <a:ext cx="5446059" cy="3967443"/>
          </a:xfrm>
          <a:ln w="19050">
            <a:solidFill>
              <a:schemeClr val="bg1">
                <a:lumMod val="50000"/>
              </a:schemeClr>
            </a:solidFill>
          </a:ln>
        </p:spPr>
        <p:txBody>
          <a:bodyPr>
            <a:normAutofit lnSpcReduction="10000"/>
          </a:bodyPr>
          <a:lstStyle/>
          <a:p>
            <a:pPr marL="0" indent="0">
              <a:lnSpc>
                <a:spcPct val="170000"/>
              </a:lnSpc>
              <a:buNone/>
              <a:tabLst>
                <a:tab pos="720000" algn="l"/>
              </a:tabLst>
            </a:pPr>
            <a:r>
              <a:rPr lang="zh-CN" altLang="en-US" sz="1900" dirty="0">
                <a:solidFill>
                  <a:srgbClr val="374151"/>
                </a:solidFill>
              </a:rPr>
              <a:t>物理常识测试</a:t>
            </a:r>
            <a:endParaRPr lang="en-US" altLang="zh-CN" sz="1900" dirty="0">
              <a:solidFill>
                <a:srgbClr val="374151"/>
              </a:solidFill>
            </a:endParaRPr>
          </a:p>
          <a:p>
            <a:pPr marL="0" indent="0">
              <a:lnSpc>
                <a:spcPct val="170000"/>
              </a:lnSpc>
              <a:buNone/>
              <a:tabLst>
                <a:tab pos="720000" algn="l"/>
              </a:tabLst>
            </a:pPr>
            <a:r>
              <a:rPr lang="zh-CN" altLang="en-US" sz="17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输入问题：</a:t>
            </a:r>
            <a:r>
              <a:rPr lang="zh-CN" altLang="en-US" sz="1700" b="0" dirty="0">
                <a:solidFill>
                  <a:schemeClr val="accent6">
                    <a:lumMod val="50000"/>
                  </a:schemeClr>
                </a:solidFill>
                <a:effectLst/>
              </a:rPr>
              <a:t>一名跳伞运动员从飞机上跳了下来。</a:t>
            </a:r>
            <a:r>
              <a:rPr lang="en-US" altLang="zh-CN" sz="1700" b="0" dirty="0">
                <a:solidFill>
                  <a:schemeClr val="accent6">
                    <a:lumMod val="50000"/>
                  </a:schemeClr>
                </a:solidFill>
                <a:effectLst/>
              </a:rPr>
              <a:t>30</a:t>
            </a:r>
            <a:r>
              <a:rPr lang="zh-CN" altLang="en-US" sz="1700" b="0" dirty="0">
                <a:solidFill>
                  <a:schemeClr val="accent6">
                    <a:lumMod val="50000"/>
                  </a:schemeClr>
                </a:solidFill>
                <a:effectLst/>
              </a:rPr>
              <a:t>秒后，她打开降落伞飘向平坦的地面。假设跳伞者的质量没有改变。当她飘向平坦的地面时，储存在跳伞者和地球之间的引力势能（）。</a:t>
            </a:r>
          </a:p>
          <a:p>
            <a:pPr marL="0" indent="0">
              <a:lnSpc>
                <a:spcPct val="170000"/>
              </a:lnSpc>
              <a:buNone/>
              <a:tabLst>
                <a:tab pos="720000" algn="l"/>
              </a:tabLst>
            </a:pPr>
            <a:r>
              <a:rPr lang="en-US" altLang="zh-CN" sz="1700" b="0" dirty="0">
                <a:solidFill>
                  <a:schemeClr val="accent6">
                    <a:lumMod val="50000"/>
                  </a:schemeClr>
                </a:solidFill>
                <a:effectLst/>
              </a:rPr>
              <a:t>A.</a:t>
            </a:r>
            <a:r>
              <a:rPr lang="zh-CN" altLang="en-US" sz="1700" b="0" dirty="0">
                <a:solidFill>
                  <a:schemeClr val="accent6">
                    <a:lumMod val="50000"/>
                  </a:schemeClr>
                </a:solidFill>
                <a:effectLst/>
              </a:rPr>
              <a:t>增加 </a:t>
            </a:r>
            <a:r>
              <a:rPr lang="en-US" altLang="zh-CN" sz="1700" b="0" dirty="0">
                <a:solidFill>
                  <a:schemeClr val="accent6">
                    <a:lumMod val="50000"/>
                  </a:schemeClr>
                </a:solidFill>
                <a:effectLst/>
              </a:rPr>
              <a:t>B.</a:t>
            </a:r>
            <a:r>
              <a:rPr lang="zh-CN" altLang="en-US" sz="1700" b="0" dirty="0">
                <a:solidFill>
                  <a:schemeClr val="accent6">
                    <a:lumMod val="50000"/>
                  </a:schemeClr>
                </a:solidFill>
                <a:effectLst/>
              </a:rPr>
              <a:t>减少 </a:t>
            </a:r>
            <a:r>
              <a:rPr lang="en-US" altLang="zh-CN" sz="1700" b="0" dirty="0">
                <a:solidFill>
                  <a:schemeClr val="accent6">
                    <a:lumMod val="50000"/>
                  </a:schemeClr>
                </a:solidFill>
                <a:effectLst/>
              </a:rPr>
              <a:t>C.</a:t>
            </a:r>
            <a:r>
              <a:rPr lang="zh-CN" altLang="en-US" sz="1700" b="0" dirty="0">
                <a:solidFill>
                  <a:schemeClr val="accent6">
                    <a:lumMod val="50000"/>
                  </a:schemeClr>
                </a:solidFill>
                <a:effectLst/>
              </a:rPr>
              <a:t>保持不变</a:t>
            </a:r>
          </a:p>
          <a:p>
            <a:pPr marL="0" indent="0">
              <a:lnSpc>
                <a:spcPct val="170000"/>
              </a:lnSpc>
              <a:buNone/>
              <a:tabLst>
                <a:tab pos="720000" algn="l"/>
              </a:tabLst>
            </a:pPr>
            <a:r>
              <a:rPr lang="zh-CN" altLang="en-US"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模型回答：</a:t>
            </a:r>
            <a:r>
              <a:rPr lang="en-US" altLang="zh-CN"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C .</a:t>
            </a:r>
            <a:r>
              <a:rPr lang="zh-CN" altLang="en-US"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保持不变。物体的重力势能取决于物体的质量、高度和重力场强度。</a:t>
            </a:r>
            <a:endParaRPr lang="en-US" altLang="zh-CN"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50000"/>
              </a:lnSpc>
              <a:buNone/>
              <a:tabLst>
                <a:tab pos="720000" algn="l"/>
              </a:tabLst>
            </a:pPr>
            <a:r>
              <a:rPr lang="zh-CN" altLang="en-US" sz="16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正确答案：</a:t>
            </a:r>
            <a:r>
              <a:rPr kumimoji="1" lang="en" altLang="zh-CN" sz="1600" dirty="0">
                <a:solidFill>
                  <a:srgbClr val="FF0000"/>
                </a:solidFill>
                <a:latin typeface="Microsoft YaHei" panose="020B0503020204020204" pitchFamily="34" charset="-122"/>
                <a:ea typeface="Microsoft YaHei" panose="020B0503020204020204" pitchFamily="34" charset="-122"/>
              </a:rPr>
              <a:t> B .</a:t>
            </a:r>
            <a:r>
              <a:rPr kumimoji="1" lang="zh-CN" altLang="en-US" sz="1600" dirty="0">
                <a:solidFill>
                  <a:srgbClr val="FF0000"/>
                </a:solidFill>
                <a:latin typeface="Microsoft YaHei" panose="020B0503020204020204" pitchFamily="34" charset="-122"/>
                <a:ea typeface="Microsoft YaHei" panose="020B0503020204020204" pitchFamily="34" charset="-122"/>
              </a:rPr>
              <a:t>降低</a:t>
            </a:r>
            <a:endParaRPr lang="en-CN" sz="2000" dirty="0">
              <a:solidFill>
                <a:srgbClr val="FF0000"/>
              </a:solidFill>
            </a:endParaRPr>
          </a:p>
        </p:txBody>
      </p:sp>
      <p:sp>
        <p:nvSpPr>
          <p:cNvPr id="6" name="Content Placeholder 2">
            <a:extLst>
              <a:ext uri="{FF2B5EF4-FFF2-40B4-BE49-F238E27FC236}">
                <a16:creationId xmlns:a16="http://schemas.microsoft.com/office/drawing/2014/main" id="{E3F1DFF6-CF8A-6ABE-8309-3128CD1D06E9}"/>
              </a:ext>
            </a:extLst>
          </p:cNvPr>
          <p:cNvSpPr txBox="1">
            <a:spLocks/>
          </p:cNvSpPr>
          <p:nvPr/>
        </p:nvSpPr>
        <p:spPr>
          <a:xfrm>
            <a:off x="6288741" y="981073"/>
            <a:ext cx="5446059" cy="3967443"/>
          </a:xfrm>
          <a:prstGeom prst="rect">
            <a:avLst/>
          </a:prstGeom>
          <a:ln w="19050">
            <a:solidFill>
              <a:schemeClr val="bg1">
                <a:lumMod val="50000"/>
              </a:schemeClr>
            </a:solidFill>
          </a:ln>
        </p:spPr>
        <p:txBody>
          <a:bodyPr vert="horz" lIns="90000" tIns="0" rIns="91440" bIns="0" rtlCol="0">
            <a:normAutofit/>
          </a:bodyPr>
          <a:lstStyle>
            <a:lvl1pPr marL="381635" indent="-381635" algn="just" defTabSz="1219200" rtl="0" eaLnBrk="1" latinLnBrk="0" hangingPunct="1">
              <a:lnSpc>
                <a:spcPct val="120000"/>
              </a:lnSpc>
              <a:spcBef>
                <a:spcPts val="0"/>
              </a:spcBef>
              <a:spcAft>
                <a:spcPts val="635"/>
              </a:spcAft>
              <a:buSzPct val="80000"/>
              <a:buFontTx/>
              <a:buBlip>
                <a:blip r:embed="rId2"/>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2"/>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2"/>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70000"/>
              </a:lnSpc>
              <a:buFontTx/>
              <a:buNone/>
              <a:tabLst>
                <a:tab pos="720000" algn="l"/>
              </a:tabLst>
            </a:pPr>
            <a:r>
              <a:rPr lang="zh-CN" altLang="en-US" sz="1900" dirty="0">
                <a:solidFill>
                  <a:srgbClr val="374151"/>
                </a:solidFill>
              </a:rPr>
              <a:t>化学常识测试</a:t>
            </a:r>
            <a:endParaRPr lang="en-US" altLang="zh-CN" sz="1900" dirty="0">
              <a:solidFill>
                <a:srgbClr val="374151"/>
              </a:solidFill>
            </a:endParaRPr>
          </a:p>
          <a:p>
            <a:pPr marL="0" indent="0">
              <a:lnSpc>
                <a:spcPct val="170000"/>
              </a:lnSpc>
              <a:buFontTx/>
              <a:buNone/>
              <a:tabLst>
                <a:tab pos="720000" algn="l"/>
              </a:tabLst>
            </a:pPr>
            <a:r>
              <a:rPr lang="zh-CN" altLang="en-US" sz="17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输入问题：</a:t>
            </a:r>
            <a:r>
              <a:rPr lang="zh-CN" altLang="en-US" sz="1700" b="0" dirty="0">
                <a:solidFill>
                  <a:schemeClr val="accent6">
                    <a:lumMod val="50000"/>
                  </a:schemeClr>
                </a:solidFill>
              </a:rPr>
              <a:t>这两个变化有什么共同点</a:t>
            </a:r>
            <a:r>
              <a:rPr lang="en-US" altLang="zh-CN" sz="1700" b="0" dirty="0">
                <a:solidFill>
                  <a:schemeClr val="accent6">
                    <a:lumMod val="50000"/>
                  </a:schemeClr>
                </a:solidFill>
              </a:rPr>
              <a:t>?</a:t>
            </a:r>
            <a:r>
              <a:rPr lang="zh-CN" altLang="en-US" sz="1700" b="0" dirty="0">
                <a:solidFill>
                  <a:schemeClr val="accent6">
                    <a:lumMod val="50000"/>
                  </a:schemeClr>
                </a:solidFill>
              </a:rPr>
              <a:t>一片香蕉变褐色，鸡肉在烤箱中烹饪。</a:t>
            </a:r>
          </a:p>
          <a:p>
            <a:pPr marL="0" indent="0">
              <a:lnSpc>
                <a:spcPct val="170000"/>
              </a:lnSpc>
              <a:buFontTx/>
              <a:buNone/>
              <a:tabLst>
                <a:tab pos="720000" algn="l"/>
              </a:tabLst>
            </a:pPr>
            <a:r>
              <a:rPr lang="en-US" altLang="zh-CN" sz="1700" b="0" dirty="0">
                <a:solidFill>
                  <a:schemeClr val="accent6">
                    <a:lumMod val="50000"/>
                  </a:schemeClr>
                </a:solidFill>
              </a:rPr>
              <a:t>A .</a:t>
            </a:r>
            <a:r>
              <a:rPr lang="zh-CN" altLang="en-US" sz="1700" b="0" dirty="0">
                <a:solidFill>
                  <a:schemeClr val="accent6">
                    <a:lumMod val="50000"/>
                  </a:schemeClr>
                </a:solidFill>
              </a:rPr>
              <a:t>两者都只是物理变化。</a:t>
            </a:r>
            <a:r>
              <a:rPr lang="en-US" altLang="zh-CN" sz="1700" b="0" dirty="0">
                <a:solidFill>
                  <a:schemeClr val="accent6">
                    <a:lumMod val="50000"/>
                  </a:schemeClr>
                </a:solidFill>
              </a:rPr>
              <a:t>B.</a:t>
            </a:r>
            <a:r>
              <a:rPr lang="zh-CN" altLang="en-US" sz="1700" b="0" dirty="0">
                <a:solidFill>
                  <a:schemeClr val="accent6">
                    <a:lumMod val="50000"/>
                  </a:schemeClr>
                </a:solidFill>
              </a:rPr>
              <a:t>两者都是化学变化。</a:t>
            </a:r>
            <a:r>
              <a:rPr lang="en-US" altLang="zh-CN" sz="1700" b="0" dirty="0">
                <a:solidFill>
                  <a:schemeClr val="accent6">
                    <a:lumMod val="50000"/>
                  </a:schemeClr>
                </a:solidFill>
              </a:rPr>
              <a:t>C.</a:t>
            </a:r>
            <a:r>
              <a:rPr lang="zh-CN" altLang="en-US" sz="1700" b="0" dirty="0">
                <a:solidFill>
                  <a:schemeClr val="accent6">
                    <a:lumMod val="50000"/>
                  </a:schemeClr>
                </a:solidFill>
              </a:rPr>
              <a:t>两者均由加热引起。</a:t>
            </a:r>
            <a:r>
              <a:rPr lang="en-US" altLang="zh-CN" sz="1700" b="0" dirty="0">
                <a:solidFill>
                  <a:schemeClr val="accent6">
                    <a:lumMod val="50000"/>
                  </a:schemeClr>
                </a:solidFill>
              </a:rPr>
              <a:t>D.</a:t>
            </a:r>
            <a:r>
              <a:rPr lang="zh-CN" altLang="en-US" sz="1700" b="0" dirty="0">
                <a:solidFill>
                  <a:schemeClr val="accent6">
                    <a:lumMod val="50000"/>
                  </a:schemeClr>
                </a:solidFill>
              </a:rPr>
              <a:t>两者均由降温引起。</a:t>
            </a:r>
            <a:endParaRPr lang="en-US" altLang="zh-CN" sz="1700" b="0" dirty="0">
              <a:solidFill>
                <a:schemeClr val="accent6">
                  <a:lumMod val="50000"/>
                </a:schemeClr>
              </a:solidFill>
            </a:endParaRPr>
          </a:p>
          <a:p>
            <a:pPr marL="0" indent="0">
              <a:lnSpc>
                <a:spcPct val="170000"/>
              </a:lnSpc>
              <a:buFontTx/>
              <a:buNone/>
              <a:tabLst>
                <a:tab pos="720000" algn="l"/>
              </a:tabLst>
            </a:pPr>
            <a:endParaRPr lang="zh-CN" altLang="en-US" sz="1700" b="0" dirty="0">
              <a:solidFill>
                <a:schemeClr val="accent6">
                  <a:lumMod val="50000"/>
                </a:schemeClr>
              </a:solidFill>
            </a:endParaRPr>
          </a:p>
          <a:p>
            <a:pPr marL="0" indent="0">
              <a:lnSpc>
                <a:spcPct val="170000"/>
              </a:lnSpc>
              <a:buFontTx/>
              <a:buNone/>
              <a:tabLst>
                <a:tab pos="720000" algn="l"/>
              </a:tabLst>
            </a:pPr>
            <a:r>
              <a:rPr lang="zh-CN" altLang="en-US"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模型回答：</a:t>
            </a:r>
            <a:r>
              <a:rPr lang="en-US" altLang="zh-CN"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C.</a:t>
            </a:r>
            <a:r>
              <a:rPr lang="zh-CN" altLang="en-US" sz="1600" dirty="0">
                <a:solidFill>
                  <a:schemeClr val="accent6">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两者均由加热引起。</a:t>
            </a:r>
          </a:p>
          <a:p>
            <a:pPr marL="0" indent="0">
              <a:lnSpc>
                <a:spcPct val="150000"/>
              </a:lnSpc>
              <a:buFontTx/>
              <a:buNone/>
              <a:tabLst>
                <a:tab pos="720000" algn="l"/>
              </a:tabLst>
            </a:pPr>
            <a:r>
              <a:rPr lang="zh-CN" altLang="en-US" sz="16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正确答案：</a:t>
            </a:r>
            <a:r>
              <a:rPr kumimoji="1" lang="en" altLang="zh-CN"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a:solidFill>
                  <a:srgbClr val="FF0000"/>
                </a:solidFill>
                <a:latin typeface="Microsoft YaHei" panose="020B0503020204020204" pitchFamily="34" charset="-122"/>
                <a:ea typeface="Microsoft YaHei" panose="020B0503020204020204" pitchFamily="34" charset="-122"/>
              </a:rPr>
              <a:t>B.</a:t>
            </a:r>
            <a:r>
              <a:rPr kumimoji="1" lang="zh-CN" altLang="en-US" sz="1600" dirty="0">
                <a:solidFill>
                  <a:srgbClr val="FF0000"/>
                </a:solidFill>
                <a:latin typeface="Microsoft YaHei" panose="020B0503020204020204" pitchFamily="34" charset="-122"/>
                <a:ea typeface="Microsoft YaHei" panose="020B0503020204020204" pitchFamily="34" charset="-122"/>
              </a:rPr>
              <a:t>两者都是化学变化。</a:t>
            </a:r>
          </a:p>
          <a:p>
            <a:pPr marL="0" indent="0">
              <a:lnSpc>
                <a:spcPct val="150000"/>
              </a:lnSpc>
              <a:buFontTx/>
              <a:buNone/>
              <a:tabLst>
                <a:tab pos="720000" algn="l"/>
              </a:tabLst>
            </a:pPr>
            <a:endParaRPr lang="en-CN" sz="2000" dirty="0">
              <a:solidFill>
                <a:schemeClr val="accent6">
                  <a:lumMod val="50000"/>
                </a:schemeClr>
              </a:solidFill>
            </a:endParaRPr>
          </a:p>
        </p:txBody>
      </p:sp>
      <p:sp>
        <p:nvSpPr>
          <p:cNvPr id="7" name="矩形 6">
            <a:extLst>
              <a:ext uri="{FF2B5EF4-FFF2-40B4-BE49-F238E27FC236}">
                <a16:creationId xmlns:a16="http://schemas.microsoft.com/office/drawing/2014/main" id="{920F6354-FB3C-A832-A304-1CAB004855AD}"/>
              </a:ext>
            </a:extLst>
          </p:cNvPr>
          <p:cNvSpPr/>
          <p:nvPr/>
        </p:nvSpPr>
        <p:spPr>
          <a:xfrm>
            <a:off x="416560" y="3783106"/>
            <a:ext cx="5338781" cy="70821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F097DB-0DAB-68E7-EDF2-9FB13D620469}"/>
              </a:ext>
            </a:extLst>
          </p:cNvPr>
          <p:cNvSpPr/>
          <p:nvPr/>
        </p:nvSpPr>
        <p:spPr>
          <a:xfrm>
            <a:off x="6344920" y="4016188"/>
            <a:ext cx="2951630" cy="36755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8">
            <a:extLst>
              <a:ext uri="{FF2B5EF4-FFF2-40B4-BE49-F238E27FC236}">
                <a16:creationId xmlns:a16="http://schemas.microsoft.com/office/drawing/2014/main" id="{18830BAF-C120-5F53-C17F-3DE3B203FAF4}"/>
              </a:ext>
            </a:extLst>
          </p:cNvPr>
          <p:cNvSpPr txBox="1"/>
          <p:nvPr/>
        </p:nvSpPr>
        <p:spPr>
          <a:xfrm>
            <a:off x="381242" y="5559949"/>
            <a:ext cx="11266843" cy="499624"/>
          </a:xfrm>
          <a:prstGeom prst="rect">
            <a:avLst/>
          </a:prstGeom>
          <a:solidFill>
            <a:schemeClr val="accent3">
              <a:lumMod val="20000"/>
              <a:lumOff val="80000"/>
            </a:schemeClr>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模型在回答物理</a:t>
            </a:r>
            <a:r>
              <a:rPr lang="en-US" altLang="zh-CN"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化学问题时仍然存在缺乏专业知识，导致答案错误的问题。</a:t>
            </a:r>
          </a:p>
        </p:txBody>
      </p:sp>
    </p:spTree>
    <p:extLst>
      <p:ext uri="{BB962C8B-B14F-4D97-AF65-F5344CB8AC3E}">
        <p14:creationId xmlns:p14="http://schemas.microsoft.com/office/powerpoint/2010/main" val="3468925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242" y="26291"/>
            <a:ext cx="11429516" cy="707978"/>
          </a:xfrm>
        </p:spPr>
        <p:txBody>
          <a:bodyPr/>
          <a:lstStyle/>
          <a:p>
            <a:r>
              <a:rPr lang="zh-CN" altLang="en-US" dirty="0">
                <a:sym typeface="+mn-ea"/>
              </a:rPr>
              <a:t>复杂推理能力依然不足</a:t>
            </a:r>
            <a:endParaRPr lang="en-US" dirty="0"/>
          </a:p>
        </p:txBody>
      </p:sp>
      <p:sp>
        <p:nvSpPr>
          <p:cNvPr id="7" name="文本占位符 2"/>
          <p:cNvSpPr txBox="1"/>
          <p:nvPr/>
        </p:nvSpPr>
        <p:spPr>
          <a:xfrm>
            <a:off x="381242" y="807032"/>
            <a:ext cx="11569020" cy="5000503"/>
          </a:xfrm>
          <a:prstGeom prst="rect">
            <a:avLst/>
          </a:prstGeom>
        </p:spPr>
        <p:txBody>
          <a:bodyPr/>
          <a:lstStyle>
            <a:lvl1pPr marL="381635" indent="-381635" algn="just" defTabSz="1219200" rtl="0" eaLnBrk="1" latinLnBrk="0" hangingPunct="1">
              <a:lnSpc>
                <a:spcPct val="120000"/>
              </a:lnSpc>
              <a:spcBef>
                <a:spcPts val="0"/>
              </a:spcBef>
              <a:spcAft>
                <a:spcPts val="635"/>
              </a:spcAft>
              <a:buSzPct val="80000"/>
              <a:buFontTx/>
              <a:buBlip>
                <a:blip r:embed="rId3"/>
              </a:buBlip>
              <a:defRPr sz="2400" b="1" kern="1200">
                <a:solidFill>
                  <a:schemeClr val="tx2"/>
                </a:solidFill>
                <a:latin typeface="微软雅黑" panose="020B0503020204020204" pitchFamily="34" charset="-122"/>
                <a:ea typeface="微软雅黑" panose="020B0503020204020204" pitchFamily="34" charset="-122"/>
                <a:cs typeface="+mn-cs"/>
              </a:defRPr>
            </a:lvl1pPr>
            <a:lvl2pPr marL="914400" indent="-304800" algn="just" defTabSz="1219200" rtl="0" eaLnBrk="1" latinLnBrk="0" hangingPunct="1">
              <a:lnSpc>
                <a:spcPct val="120000"/>
              </a:lnSpc>
              <a:spcBef>
                <a:spcPts val="0"/>
              </a:spcBef>
              <a:spcAft>
                <a:spcPts val="635"/>
              </a:spcAft>
              <a:buSzPct val="70000"/>
              <a:buFontTx/>
              <a:buBlip>
                <a:blip r:embed="rId3"/>
              </a:buBlip>
              <a:defRPr sz="2000" b="1" kern="1200">
                <a:solidFill>
                  <a:schemeClr val="tx2"/>
                </a:solidFill>
                <a:latin typeface="微软雅黑" panose="020B0503020204020204" pitchFamily="34" charset="-122"/>
                <a:ea typeface="微软雅黑" panose="020B0503020204020204" pitchFamily="34" charset="-122"/>
                <a:cs typeface="+mn-cs"/>
              </a:defRPr>
            </a:lvl2pPr>
            <a:lvl3pPr marL="1524000" indent="-304800" algn="just" defTabSz="1219200" rtl="0" eaLnBrk="1" latinLnBrk="0" hangingPunct="1">
              <a:lnSpc>
                <a:spcPct val="120000"/>
              </a:lnSpc>
              <a:spcBef>
                <a:spcPts val="0"/>
              </a:spcBef>
              <a:spcAft>
                <a:spcPts val="635"/>
              </a:spcAft>
              <a:buSzPct val="60000"/>
              <a:buFontTx/>
              <a:buBlip>
                <a:blip r:embed="rId3"/>
              </a:buBlip>
              <a:defRPr sz="1800" b="1" kern="1200">
                <a:solidFill>
                  <a:schemeClr val="tx2"/>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bg2"/>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a:lstStyle>
          <a:p>
            <a:pPr lvl="0" algn="just">
              <a:lnSpc>
                <a:spcPct val="150000"/>
              </a:lnSpc>
              <a:buClrTx/>
              <a:buBlip>
                <a:blip r:embed="rId3"/>
              </a:buBlip>
            </a:pPr>
            <a:r>
              <a:rPr lang="zh-CN" sz="1800" b="0" dirty="0">
                <a:solidFill>
                  <a:srgbClr val="374151"/>
                </a:solidFill>
              </a:rPr>
              <a:t>模型输入：假设</a:t>
            </a:r>
            <a:r>
              <a:rPr lang="en-US" altLang="zh-CN" sz="1800" b="0" dirty="0">
                <a:solidFill>
                  <a:srgbClr val="374151"/>
                </a:solidFill>
              </a:rPr>
              <a:t>x&gt;1, y&gt;1, z&gt;1, w&gt;0, log_x(w)=24, log_y(w)=40, log_(xyz)(w)=12</a:t>
            </a:r>
            <a:r>
              <a:rPr lang="zh-CN" altLang="en-US" sz="1800" b="0" dirty="0">
                <a:solidFill>
                  <a:srgbClr val="374151"/>
                </a:solidFill>
              </a:rPr>
              <a:t>。求解：</a:t>
            </a:r>
            <a:r>
              <a:rPr lang="en-US" altLang="zh-CN" sz="1800" b="0" dirty="0">
                <a:solidFill>
                  <a:srgbClr val="374151"/>
                </a:solidFill>
              </a:rPr>
              <a:t>log_z(w)</a:t>
            </a:r>
            <a:endParaRPr lang="zh-CN" sz="1800" b="0" dirty="0">
              <a:solidFill>
                <a:srgbClr val="374151"/>
              </a:solidFill>
            </a:endParaRPr>
          </a:p>
          <a:p>
            <a:pPr marL="381635" lvl="1" indent="-381635" algn="just">
              <a:lnSpc>
                <a:spcPct val="150000"/>
              </a:lnSpc>
              <a:buClrTx/>
              <a:buBlip>
                <a:blip r:embed="rId3"/>
              </a:buBlip>
            </a:pPr>
            <a:r>
              <a:rPr lang="zh-CN" sz="1800" b="0" dirty="0">
                <a:solidFill>
                  <a:srgbClr val="374151"/>
                </a:solidFill>
              </a:rPr>
              <a:t>错误分析：</a:t>
            </a:r>
            <a:r>
              <a:rPr lang="en-US" altLang="zh-CN" sz="1800" b="0" dirty="0" err="1">
                <a:solidFill>
                  <a:srgbClr val="374151"/>
                </a:solidFill>
              </a:rPr>
              <a:t>ChatGPT</a:t>
            </a:r>
            <a:r>
              <a:rPr lang="zh-CN" sz="1800" b="0" dirty="0">
                <a:solidFill>
                  <a:srgbClr val="374151"/>
                </a:solidFill>
              </a:rPr>
              <a:t>捏造出不存在的等式，无法有效完成计算。</a:t>
            </a:r>
          </a:p>
        </p:txBody>
      </p:sp>
      <p:sp>
        <p:nvSpPr>
          <p:cNvPr id="2" name="灯片编号占位符 1"/>
          <p:cNvSpPr>
            <a:spLocks noGrp="1"/>
          </p:cNvSpPr>
          <p:nvPr>
            <p:ph type="sldNum" sz="quarter" idx="12"/>
          </p:nvPr>
        </p:nvSpPr>
        <p:spPr/>
        <p:txBody>
          <a:bodyPr/>
          <a:lstStyle/>
          <a:p>
            <a:fld id="{66E0AC87-F9B6-4F7A-AB3A-6863E2A5800B}" type="slidenum">
              <a:rPr lang="zh-CN" altLang="en-US" smtClean="0"/>
              <a:t>47</a:t>
            </a:fld>
            <a:endParaRPr lang="zh-CN" altLang="en-US"/>
          </a:p>
        </p:txBody>
      </p:sp>
      <p:grpSp>
        <p:nvGrpSpPr>
          <p:cNvPr id="3" name="组合 2"/>
          <p:cNvGrpSpPr/>
          <p:nvPr/>
        </p:nvGrpSpPr>
        <p:grpSpPr>
          <a:xfrm>
            <a:off x="3945988" y="1791220"/>
            <a:ext cx="4657725" cy="3032125"/>
            <a:chOff x="10953" y="5051"/>
            <a:chExt cx="7335" cy="4775"/>
          </a:xfrm>
        </p:grpSpPr>
        <p:pic>
          <p:nvPicPr>
            <p:cNvPr id="9" name="图片 8"/>
            <p:cNvPicPr>
              <a:picLocks noChangeAspect="1"/>
            </p:cNvPicPr>
            <p:nvPr/>
          </p:nvPicPr>
          <p:blipFill>
            <a:blip r:embed="rId4"/>
            <a:stretch>
              <a:fillRect/>
            </a:stretch>
          </p:blipFill>
          <p:spPr>
            <a:xfrm>
              <a:off x="10953" y="5051"/>
              <a:ext cx="7335" cy="4775"/>
            </a:xfrm>
            <a:prstGeom prst="rect">
              <a:avLst/>
            </a:prstGeom>
          </p:spPr>
        </p:pic>
        <p:sp>
          <p:nvSpPr>
            <p:cNvPr id="11" name="矩形 10"/>
            <p:cNvSpPr/>
            <p:nvPr/>
          </p:nvSpPr>
          <p:spPr>
            <a:xfrm>
              <a:off x="12144" y="9170"/>
              <a:ext cx="1217" cy="4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形 5" descr="关闭"/>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9" y="8666"/>
              <a:ext cx="983" cy="983"/>
            </a:xfrm>
            <a:prstGeom prst="rect">
              <a:avLst/>
            </a:prstGeom>
          </p:spPr>
        </p:pic>
      </p:grpSp>
      <p:sp>
        <p:nvSpPr>
          <p:cNvPr id="12" name="文本框 11"/>
          <p:cNvSpPr txBox="1"/>
          <p:nvPr/>
        </p:nvSpPr>
        <p:spPr>
          <a:xfrm>
            <a:off x="5312312" y="4986568"/>
            <a:ext cx="1706880" cy="398780"/>
          </a:xfrm>
          <a:prstGeom prst="rect">
            <a:avLst/>
          </a:prstGeom>
          <a:noFill/>
        </p:spPr>
        <p:txBody>
          <a:bodyPr wrap="none" rtlCol="0">
            <a:spAutoFit/>
          </a:bodyPr>
          <a:lstStyle/>
          <a:p>
            <a:pPr algn="l"/>
            <a:r>
              <a:rPr lang="zh-CN" altLang="en-US" sz="2000" dirty="0"/>
              <a:t>正确答案：</a:t>
            </a:r>
            <a:r>
              <a:rPr lang="en-US" altLang="zh-CN" sz="2000" dirty="0"/>
              <a:t>60</a:t>
            </a:r>
          </a:p>
        </p:txBody>
      </p:sp>
      <p:sp>
        <p:nvSpPr>
          <p:cNvPr id="13" name="文本框 8">
            <a:extLst>
              <a:ext uri="{FF2B5EF4-FFF2-40B4-BE49-F238E27FC236}">
                <a16:creationId xmlns:a16="http://schemas.microsoft.com/office/drawing/2014/main" id="{BB93EAC8-00B4-D425-E43A-FBF4C24B0F70}"/>
              </a:ext>
            </a:extLst>
          </p:cNvPr>
          <p:cNvSpPr txBox="1"/>
          <p:nvPr/>
        </p:nvSpPr>
        <p:spPr>
          <a:xfrm>
            <a:off x="381242" y="5601894"/>
            <a:ext cx="11266843" cy="499560"/>
          </a:xfrm>
          <a:prstGeom prst="rect">
            <a:avLst/>
          </a:prstGeom>
          <a:solidFill>
            <a:schemeClr val="accent3">
              <a:lumMod val="20000"/>
              <a:lumOff val="80000"/>
            </a:schemeClr>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在涉及复杂逻辑和专业知识，需要进行公式推演时，模型容易出错。</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2A0C5-8A63-640F-0574-CEBBDEAF0692}"/>
              </a:ext>
            </a:extLst>
          </p:cNvPr>
          <p:cNvSpPr>
            <a:spLocks noGrp="1"/>
          </p:cNvSpPr>
          <p:nvPr>
            <p:ph type="title"/>
          </p:nvPr>
        </p:nvSpPr>
        <p:spPr/>
        <p:txBody>
          <a:bodyPr/>
          <a:lstStyle/>
          <a:p>
            <a:r>
              <a:rPr kumimoji="1" lang="zh-CN" altLang="en-US" dirty="0"/>
              <a:t>语言模型存在输出不一致</a:t>
            </a:r>
          </a:p>
        </p:txBody>
      </p:sp>
      <p:sp>
        <p:nvSpPr>
          <p:cNvPr id="3" name="内容占位符 2">
            <a:extLst>
              <a:ext uri="{FF2B5EF4-FFF2-40B4-BE49-F238E27FC236}">
                <a16:creationId xmlns:a16="http://schemas.microsoft.com/office/drawing/2014/main" id="{84D6EC4A-3671-6D18-A269-CE20E53DBAC0}"/>
              </a:ext>
            </a:extLst>
          </p:cNvPr>
          <p:cNvSpPr>
            <a:spLocks noGrp="1"/>
          </p:cNvSpPr>
          <p:nvPr>
            <p:ph idx="1"/>
          </p:nvPr>
        </p:nvSpPr>
        <p:spPr>
          <a:xfrm>
            <a:off x="-110707" y="787787"/>
            <a:ext cx="11429516" cy="5333856"/>
          </a:xfrm>
        </p:spPr>
        <p:txBody>
          <a:bodyPr/>
          <a:lstStyle/>
          <a:p>
            <a:pPr lvl="1"/>
            <a:r>
              <a:rPr kumimoji="1" lang="zh-CN" altLang="en-US" sz="1800" b="0" dirty="0">
                <a:solidFill>
                  <a:srgbClr val="374151"/>
                </a:solidFill>
              </a:rPr>
              <a:t>同一个提示下，多次生成的回答：</a:t>
            </a:r>
            <a:endParaRPr kumimoji="1" lang="en-US" altLang="zh-CN" sz="1800" b="0" dirty="0">
              <a:solidFill>
                <a:srgbClr val="374151"/>
              </a:solidFill>
            </a:endParaRPr>
          </a:p>
          <a:p>
            <a:pPr lvl="2"/>
            <a:r>
              <a:rPr kumimoji="1" lang="zh-CN" altLang="en-US" sz="1600" b="0" dirty="0">
                <a:solidFill>
                  <a:srgbClr val="374151"/>
                </a:solidFill>
              </a:rPr>
              <a:t>河南人</a:t>
            </a:r>
            <a:r>
              <a:rPr kumimoji="1" lang="en-US" altLang="zh-CN" sz="1600" b="0" dirty="0">
                <a:solidFill>
                  <a:srgbClr val="374151"/>
                </a:solidFill>
              </a:rPr>
              <a:t>or</a:t>
            </a:r>
            <a:r>
              <a:rPr kumimoji="1" lang="zh-CN" altLang="en-US" sz="1600" b="0" dirty="0">
                <a:solidFill>
                  <a:srgbClr val="374151"/>
                </a:solidFill>
              </a:rPr>
              <a:t>山西人</a:t>
            </a:r>
            <a:endParaRPr kumimoji="1" lang="en-US" altLang="zh-CN" sz="1600" b="0" dirty="0">
              <a:solidFill>
                <a:srgbClr val="374151"/>
              </a:solidFill>
            </a:endParaRPr>
          </a:p>
          <a:p>
            <a:pPr lvl="2"/>
            <a:r>
              <a:rPr kumimoji="1" lang="zh-CN" altLang="en-US" sz="1600" b="0" dirty="0">
                <a:solidFill>
                  <a:srgbClr val="374151"/>
                </a:solidFill>
              </a:rPr>
              <a:t>鹤壁人</a:t>
            </a:r>
            <a:r>
              <a:rPr kumimoji="1" lang="en-US" altLang="zh-CN" sz="1600" b="0" dirty="0">
                <a:solidFill>
                  <a:srgbClr val="374151"/>
                </a:solidFill>
              </a:rPr>
              <a:t>or</a:t>
            </a:r>
            <a:r>
              <a:rPr kumimoji="1" lang="zh-CN" altLang="en-US" sz="1600" b="0" dirty="0">
                <a:solidFill>
                  <a:srgbClr val="374151"/>
                </a:solidFill>
              </a:rPr>
              <a:t>许昌人</a:t>
            </a:r>
            <a:endParaRPr kumimoji="1" lang="en-US" altLang="zh-CN" sz="1600" dirty="0">
              <a:solidFill>
                <a:srgbClr val="374151"/>
              </a:solidFill>
            </a:endParaRPr>
          </a:p>
          <a:p>
            <a:pPr lvl="1"/>
            <a:r>
              <a:rPr kumimoji="1" lang="zh-CN" altLang="en-US" sz="1800" b="0" dirty="0">
                <a:solidFill>
                  <a:srgbClr val="374151"/>
                </a:solidFill>
              </a:rPr>
              <a:t>相同语义的不同提示得到的回答：</a:t>
            </a:r>
            <a:endParaRPr kumimoji="1" lang="en-US" altLang="zh-CN" sz="1800" b="0" dirty="0">
              <a:solidFill>
                <a:srgbClr val="374151"/>
              </a:solidFill>
            </a:endParaRPr>
          </a:p>
          <a:p>
            <a:pPr lvl="2"/>
            <a:r>
              <a:rPr kumimoji="1" lang="zh-CN" altLang="en-US" sz="1600" b="0" dirty="0">
                <a:solidFill>
                  <a:srgbClr val="374151"/>
                </a:solidFill>
              </a:rPr>
              <a:t>无关文本的干扰</a:t>
            </a:r>
          </a:p>
          <a:p>
            <a:pPr lvl="1"/>
            <a:endParaRPr kumimoji="1" lang="en-US" altLang="zh-CN" dirty="0"/>
          </a:p>
          <a:p>
            <a:pPr lvl="1"/>
            <a:endParaRPr kumimoji="1" lang="en-US" altLang="zh-CN" dirty="0"/>
          </a:p>
          <a:p>
            <a:pPr marL="609600" lvl="1" indent="0">
              <a:buNone/>
            </a:pPr>
            <a:endParaRPr kumimoji="1" lang="zh-CN" altLang="en-US" dirty="0"/>
          </a:p>
          <a:p>
            <a:endParaRPr kumimoji="1" lang="en-US" altLang="zh-CN" dirty="0"/>
          </a:p>
        </p:txBody>
      </p:sp>
      <p:sp>
        <p:nvSpPr>
          <p:cNvPr id="4" name="灯片编号占位符 3">
            <a:extLst>
              <a:ext uri="{FF2B5EF4-FFF2-40B4-BE49-F238E27FC236}">
                <a16:creationId xmlns:a16="http://schemas.microsoft.com/office/drawing/2014/main" id="{75D07460-94BE-15BF-FD7F-E65B21F71126}"/>
              </a:ext>
            </a:extLst>
          </p:cNvPr>
          <p:cNvSpPr>
            <a:spLocks noGrp="1"/>
          </p:cNvSpPr>
          <p:nvPr>
            <p:ph type="sldNum" sz="quarter" idx="12"/>
          </p:nvPr>
        </p:nvSpPr>
        <p:spPr/>
        <p:txBody>
          <a:bodyPr/>
          <a:lstStyle/>
          <a:p>
            <a:fld id="{66E0AC87-F9B6-4F7A-AB3A-6863E2A5800B}" type="slidenum">
              <a:rPr lang="zh-CN" altLang="en-US" smtClean="0"/>
              <a:t>48</a:t>
            </a:fld>
            <a:endParaRPr lang="zh-CN" altLang="en-US"/>
          </a:p>
        </p:txBody>
      </p:sp>
      <p:grpSp>
        <p:nvGrpSpPr>
          <p:cNvPr id="7" name="组合 6">
            <a:extLst>
              <a:ext uri="{FF2B5EF4-FFF2-40B4-BE49-F238E27FC236}">
                <a16:creationId xmlns:a16="http://schemas.microsoft.com/office/drawing/2014/main" id="{A0D33B04-DEDD-12DF-EE9A-750CCCC08897}"/>
              </a:ext>
            </a:extLst>
          </p:cNvPr>
          <p:cNvGrpSpPr/>
          <p:nvPr/>
        </p:nvGrpSpPr>
        <p:grpSpPr>
          <a:xfrm>
            <a:off x="5292605" y="850454"/>
            <a:ext cx="5579527" cy="1453918"/>
            <a:chOff x="5040589" y="4135766"/>
            <a:chExt cx="6489704" cy="1767561"/>
          </a:xfrm>
        </p:grpSpPr>
        <p:pic>
          <p:nvPicPr>
            <p:cNvPr id="9" name="图片 8" descr="图形用户界面, 文本&#10;&#10;描述已自动生成">
              <a:extLst>
                <a:ext uri="{FF2B5EF4-FFF2-40B4-BE49-F238E27FC236}">
                  <a16:creationId xmlns:a16="http://schemas.microsoft.com/office/drawing/2014/main" id="{4F0910FF-9280-44F6-B247-282914948B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0589" y="4135766"/>
              <a:ext cx="5078092" cy="1278351"/>
            </a:xfrm>
            <a:prstGeom prst="rect">
              <a:avLst/>
            </a:prstGeom>
          </p:spPr>
        </p:pic>
        <p:pic>
          <p:nvPicPr>
            <p:cNvPr id="11" name="图片 10" descr="图形用户界面, 文本, 应用程序&#10;&#10;描述已自动生成">
              <a:extLst>
                <a:ext uri="{FF2B5EF4-FFF2-40B4-BE49-F238E27FC236}">
                  <a16:creationId xmlns:a16="http://schemas.microsoft.com/office/drawing/2014/main" id="{24F837D5-9BB7-0BAA-95D0-0D0E7166EB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0589" y="5027057"/>
              <a:ext cx="3665611" cy="876268"/>
            </a:xfrm>
            <a:prstGeom prst="rect">
              <a:avLst/>
            </a:prstGeom>
          </p:spPr>
        </p:pic>
        <p:pic>
          <p:nvPicPr>
            <p:cNvPr id="12" name="图片 11" descr="图形用户界面, 应用程序&#10;&#10;描述已自动生成">
              <a:extLst>
                <a:ext uri="{FF2B5EF4-FFF2-40B4-BE49-F238E27FC236}">
                  <a16:creationId xmlns:a16="http://schemas.microsoft.com/office/drawing/2014/main" id="{56C98EF6-629B-1403-D2AE-E9FC3E8573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06200" y="5002891"/>
              <a:ext cx="2824093" cy="900436"/>
            </a:xfrm>
            <a:prstGeom prst="rect">
              <a:avLst/>
            </a:prstGeom>
          </p:spPr>
        </p:pic>
        <p:pic>
          <p:nvPicPr>
            <p:cNvPr id="13" name="图片 12" descr="图形用户界面, 文本, 应用程序&#10;&#10;描述已自动生成">
              <a:extLst>
                <a:ext uri="{FF2B5EF4-FFF2-40B4-BE49-F238E27FC236}">
                  <a16:creationId xmlns:a16="http://schemas.microsoft.com/office/drawing/2014/main" id="{958088BA-39E0-C498-76A6-01893CBC876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36900" y="4135766"/>
              <a:ext cx="3893393" cy="893108"/>
            </a:xfrm>
            <a:prstGeom prst="rect">
              <a:avLst/>
            </a:prstGeom>
          </p:spPr>
        </p:pic>
      </p:grpSp>
      <p:grpSp>
        <p:nvGrpSpPr>
          <p:cNvPr id="21" name="组合 20">
            <a:extLst>
              <a:ext uri="{FF2B5EF4-FFF2-40B4-BE49-F238E27FC236}">
                <a16:creationId xmlns:a16="http://schemas.microsoft.com/office/drawing/2014/main" id="{85B3189F-1294-15D3-C3F3-B0C6F0531CF2}"/>
              </a:ext>
            </a:extLst>
          </p:cNvPr>
          <p:cNvGrpSpPr/>
          <p:nvPr/>
        </p:nvGrpSpPr>
        <p:grpSpPr>
          <a:xfrm>
            <a:off x="618028" y="2788666"/>
            <a:ext cx="4291965" cy="996642"/>
            <a:chOff x="3100" y="3043"/>
            <a:chExt cx="5442" cy="1227"/>
          </a:xfrm>
        </p:grpSpPr>
        <p:sp>
          <p:nvSpPr>
            <p:cNvPr id="33" name="圆角矩形 32">
              <a:extLst>
                <a:ext uri="{FF2B5EF4-FFF2-40B4-BE49-F238E27FC236}">
                  <a16:creationId xmlns:a16="http://schemas.microsoft.com/office/drawing/2014/main" id="{BCFE3BE2-FFDD-03E2-154B-9542572DE754}"/>
                </a:ext>
              </a:extLst>
            </p:cNvPr>
            <p:cNvSpPr/>
            <p:nvPr>
              <p:custDataLst>
                <p:tags r:id="rId9"/>
              </p:custDataLst>
            </p:nvPr>
          </p:nvSpPr>
          <p:spPr>
            <a:xfrm>
              <a:off x="3100" y="3419"/>
              <a:ext cx="5442" cy="851"/>
            </a:xfrm>
            <a:prstGeom prst="roundRect">
              <a:avLst/>
            </a:prstGeom>
            <a:noFill/>
            <a:effectLst/>
            <a:extLst>
              <a:ext uri="{909E8E84-426E-40DD-AFC4-6F175D3DCCD1}">
                <a14:hiddenFill xmlns:a14="http://schemas.microsoft.com/office/drawing/2010/main">
                  <a:gradFill rotWithShape="1">
                    <a:gsLst>
                      <a:gs pos="0">
                        <a:schemeClr val="accent6">
                          <a:tint val="62000"/>
                          <a:satMod val="180000"/>
                        </a:schemeClr>
                      </a:gs>
                      <a:gs pos="65000">
                        <a:schemeClr val="accent6">
                          <a:tint val="32000"/>
                          <a:satMod val="250000"/>
                        </a:schemeClr>
                      </a:gs>
                      <a:gs pos="100000">
                        <a:schemeClr val="accent6">
                          <a:tint val="23000"/>
                          <a:satMod val="300000"/>
                        </a:schemeClr>
                      </a:gs>
                    </a:gsLst>
                    <a:lin ang="16200000" scaled="0"/>
                  </a:gradFill>
                </a14:hiddenFill>
              </a:ext>
            </a:extLst>
          </p:spPr>
          <p:style>
            <a:lnRef idx="1">
              <a:schemeClr val="accent6"/>
            </a:lnRef>
            <a:fillRef idx="2">
              <a:schemeClr val="accent6"/>
            </a:fillRef>
            <a:effectRef idx="1">
              <a:schemeClr val="accent6"/>
            </a:effectRef>
            <a:fontRef idx="minor">
              <a:schemeClr val="dk1"/>
            </a:fontRef>
          </p:style>
          <p:txBody>
            <a:bodyPr rtlCol="0" anchor="ctr" anchorCtr="0"/>
            <a:lstStyle/>
            <a:p>
              <a:pPr algn="just"/>
              <a:r>
                <a:rPr lang="zh-CN" altLang="en-US" sz="1200" dirty="0">
                  <a:solidFill>
                    <a:schemeClr val="accent1"/>
                  </a:solidFill>
                  <a:effectLst/>
                  <a:sym typeface="+mn-ea"/>
                </a:rPr>
                <a:t>玛丽亚买了一大块法国肥皂，可以用两个月。她每块肥皂花8美元。如果玛丽亚想全年囤货，她会在肥皂上花多少钱？</a:t>
              </a:r>
            </a:p>
          </p:txBody>
        </p:sp>
        <p:sp>
          <p:nvSpPr>
            <p:cNvPr id="34" name="圆角矩形 33">
              <a:extLst>
                <a:ext uri="{FF2B5EF4-FFF2-40B4-BE49-F238E27FC236}">
                  <a16:creationId xmlns:a16="http://schemas.microsoft.com/office/drawing/2014/main" id="{9E32DF9D-08EE-01C7-F971-EC52737390E4}"/>
                </a:ext>
              </a:extLst>
            </p:cNvPr>
            <p:cNvSpPr/>
            <p:nvPr>
              <p:custDataLst>
                <p:tags r:id="rId10"/>
              </p:custDataLst>
            </p:nvPr>
          </p:nvSpPr>
          <p:spPr>
            <a:xfrm>
              <a:off x="3100" y="3043"/>
              <a:ext cx="1408" cy="478"/>
            </a:xfrm>
            <a:prstGeom prst="roundRect">
              <a:avLst/>
            </a:prstGeom>
            <a:solidFill>
              <a:schemeClr val="accent3">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chemeClr val="accent1"/>
                  </a:solidFill>
                  <a:effectLst>
                    <a:outerShdw blurRad="38100" dist="25400" dir="5400000" algn="ctr" rotWithShape="0">
                      <a:srgbClr val="6E747A">
                        <a:alpha val="43000"/>
                      </a:srgbClr>
                    </a:outerShdw>
                  </a:effectLst>
                </a:rPr>
                <a:t>原问题</a:t>
              </a:r>
            </a:p>
          </p:txBody>
        </p:sp>
      </p:grpSp>
      <p:grpSp>
        <p:nvGrpSpPr>
          <p:cNvPr id="22" name="组合 21">
            <a:extLst>
              <a:ext uri="{FF2B5EF4-FFF2-40B4-BE49-F238E27FC236}">
                <a16:creationId xmlns:a16="http://schemas.microsoft.com/office/drawing/2014/main" id="{80D7114F-8E4C-E6BC-2B6E-5A361E4F491B}"/>
              </a:ext>
            </a:extLst>
          </p:cNvPr>
          <p:cNvGrpSpPr/>
          <p:nvPr/>
        </p:nvGrpSpPr>
        <p:grpSpPr>
          <a:xfrm>
            <a:off x="618028" y="4078581"/>
            <a:ext cx="4291965" cy="953135"/>
            <a:chOff x="10966" y="2092"/>
            <a:chExt cx="6759" cy="1501"/>
          </a:xfrm>
        </p:grpSpPr>
        <p:sp>
          <p:nvSpPr>
            <p:cNvPr id="29" name="圆角矩形 28">
              <a:extLst>
                <a:ext uri="{FF2B5EF4-FFF2-40B4-BE49-F238E27FC236}">
                  <a16:creationId xmlns:a16="http://schemas.microsoft.com/office/drawing/2014/main" id="{9BB15846-DBE6-D3EC-27C0-B81C34B17458}"/>
                </a:ext>
              </a:extLst>
            </p:cNvPr>
            <p:cNvSpPr/>
            <p:nvPr>
              <p:custDataLst>
                <p:tags r:id="rId7"/>
              </p:custDataLst>
            </p:nvPr>
          </p:nvSpPr>
          <p:spPr>
            <a:xfrm>
              <a:off x="10966" y="2551"/>
              <a:ext cx="6759" cy="1042"/>
            </a:xfrm>
            <a:prstGeom prst="roundRect">
              <a:avLst/>
            </a:prstGeom>
            <a:noFill/>
            <a:effectLst/>
            <a:extLst>
              <a:ext uri="{909E8E84-426E-40DD-AFC4-6F175D3DCCD1}">
                <a14:hiddenFill xmlns:a14="http://schemas.microsoft.com/office/drawing/2010/main">
                  <a:gradFill rotWithShape="1">
                    <a:gsLst>
                      <a:gs pos="0">
                        <a:schemeClr val="accent6">
                          <a:tint val="62000"/>
                          <a:satMod val="180000"/>
                        </a:schemeClr>
                      </a:gs>
                      <a:gs pos="65000">
                        <a:schemeClr val="accent6">
                          <a:tint val="32000"/>
                          <a:satMod val="250000"/>
                        </a:schemeClr>
                      </a:gs>
                      <a:gs pos="100000">
                        <a:schemeClr val="accent6">
                          <a:tint val="23000"/>
                          <a:satMod val="300000"/>
                        </a:schemeClr>
                      </a:gs>
                    </a:gsLst>
                    <a:lin ang="16200000" scaled="0"/>
                  </a:gradFill>
                </a14:hiddenFill>
              </a:ext>
            </a:extLst>
          </p:spPr>
          <p:style>
            <a:lnRef idx="1">
              <a:schemeClr val="accent6"/>
            </a:lnRef>
            <a:fillRef idx="2">
              <a:schemeClr val="accent6"/>
            </a:fillRef>
            <a:effectRef idx="1">
              <a:schemeClr val="accent6"/>
            </a:effectRef>
            <a:fontRef idx="minor">
              <a:schemeClr val="dk1"/>
            </a:fontRef>
          </p:style>
          <p:txBody>
            <a:bodyPr rtlCol="0" anchor="ctr" anchorCtr="0"/>
            <a:lstStyle/>
            <a:p>
              <a:pPr algn="just"/>
              <a:r>
                <a:rPr sz="1200">
                  <a:solidFill>
                    <a:schemeClr val="accent1"/>
                  </a:solidFill>
                  <a:effectLst/>
                  <a:sym typeface="+mn-ea"/>
                </a:rPr>
                <a:t>一年有12个月，所以玛丽亚需要购买6块肥皂才能满足全年需求。</a:t>
              </a:r>
              <a:r>
                <a:rPr sz="1200">
                  <a:solidFill>
                    <a:schemeClr val="accent1"/>
                  </a:solidFill>
                  <a:effectLst/>
                  <a:highlight>
                    <a:srgbClr val="00FF00"/>
                  </a:highlight>
                  <a:sym typeface="+mn-ea"/>
                </a:rPr>
                <a:t>因此，她将花费6块肥皂 x 8美元/块 = 48美元。</a:t>
              </a:r>
            </a:p>
          </p:txBody>
        </p:sp>
        <p:sp>
          <p:nvSpPr>
            <p:cNvPr id="32" name="圆角矩形 31">
              <a:extLst>
                <a:ext uri="{FF2B5EF4-FFF2-40B4-BE49-F238E27FC236}">
                  <a16:creationId xmlns:a16="http://schemas.microsoft.com/office/drawing/2014/main" id="{2AD9AB79-390A-32AF-C10C-4046D4C0D6D6}"/>
                </a:ext>
              </a:extLst>
            </p:cNvPr>
            <p:cNvSpPr/>
            <p:nvPr>
              <p:custDataLst>
                <p:tags r:id="rId8"/>
              </p:custDataLst>
            </p:nvPr>
          </p:nvSpPr>
          <p:spPr>
            <a:xfrm>
              <a:off x="10966" y="2092"/>
              <a:ext cx="1749" cy="612"/>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chemeClr val="accent1"/>
                  </a:solidFill>
                  <a:effectLst>
                    <a:outerShdw blurRad="38100" dist="25400" dir="5400000" algn="ctr" rotWithShape="0">
                      <a:srgbClr val="6E747A">
                        <a:alpha val="43000"/>
                      </a:srgbClr>
                    </a:outerShdw>
                  </a:effectLst>
                </a:rPr>
                <a:t>回答</a:t>
              </a:r>
            </a:p>
          </p:txBody>
        </p:sp>
      </p:grpSp>
      <p:sp>
        <p:nvSpPr>
          <p:cNvPr id="27" name="文本框 26">
            <a:extLst>
              <a:ext uri="{FF2B5EF4-FFF2-40B4-BE49-F238E27FC236}">
                <a16:creationId xmlns:a16="http://schemas.microsoft.com/office/drawing/2014/main" id="{D20521AC-7F9F-223F-2040-198AA48CD51D}"/>
              </a:ext>
            </a:extLst>
          </p:cNvPr>
          <p:cNvSpPr txBox="1"/>
          <p:nvPr>
            <p:custDataLst>
              <p:tags r:id="rId1"/>
            </p:custDataLst>
          </p:nvPr>
        </p:nvSpPr>
        <p:spPr>
          <a:xfrm>
            <a:off x="4263101" y="4754856"/>
            <a:ext cx="541020" cy="276860"/>
          </a:xfrm>
          <a:prstGeom prst="rect">
            <a:avLst/>
          </a:prstGeom>
          <a:noFill/>
        </p:spPr>
        <p:txBody>
          <a:bodyPr wrap="square" lIns="0" tIns="0" rIns="0" bIns="0" rtlCol="0" anchor="t">
            <a:spAutoFit/>
          </a:bodyPr>
          <a:lstStyle/>
          <a:p>
            <a:pPr algn="ctr"/>
            <a:r>
              <a:rPr lang="zh-CN" altLang="en-US" b="1">
                <a:ln>
                  <a:solidFill>
                    <a:srgbClr val="FF0000"/>
                  </a:solidFill>
                </a:ln>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t>
            </a:r>
          </a:p>
        </p:txBody>
      </p:sp>
      <p:grpSp>
        <p:nvGrpSpPr>
          <p:cNvPr id="41" name="组合 40">
            <a:extLst>
              <a:ext uri="{FF2B5EF4-FFF2-40B4-BE49-F238E27FC236}">
                <a16:creationId xmlns:a16="http://schemas.microsoft.com/office/drawing/2014/main" id="{4D5B20A3-8DBA-77AF-695C-C4F7EAB6723E}"/>
              </a:ext>
            </a:extLst>
          </p:cNvPr>
          <p:cNvGrpSpPr/>
          <p:nvPr/>
        </p:nvGrpSpPr>
        <p:grpSpPr>
          <a:xfrm>
            <a:off x="5604050" y="3961709"/>
            <a:ext cx="4991245" cy="1624897"/>
            <a:chOff x="7025130" y="4551043"/>
            <a:chExt cx="4291965" cy="1670685"/>
          </a:xfrm>
        </p:grpSpPr>
        <p:sp>
          <p:nvSpPr>
            <p:cNvPr id="35" name="圆角矩形 34">
              <a:extLst>
                <a:ext uri="{FF2B5EF4-FFF2-40B4-BE49-F238E27FC236}">
                  <a16:creationId xmlns:a16="http://schemas.microsoft.com/office/drawing/2014/main" id="{DFE62B44-411E-52C3-9CD7-C16350A43B82}"/>
                </a:ext>
              </a:extLst>
            </p:cNvPr>
            <p:cNvSpPr/>
            <p:nvPr>
              <p:custDataLst>
                <p:tags r:id="rId5"/>
              </p:custDataLst>
            </p:nvPr>
          </p:nvSpPr>
          <p:spPr>
            <a:xfrm>
              <a:off x="7025130" y="4842508"/>
              <a:ext cx="4291965" cy="1379220"/>
            </a:xfrm>
            <a:prstGeom prst="roundRect">
              <a:avLst/>
            </a:prstGeom>
            <a:noFill/>
            <a:effectLst/>
            <a:extLst>
              <a:ext uri="{909E8E84-426E-40DD-AFC4-6F175D3DCCD1}">
                <a14:hiddenFill xmlns:a14="http://schemas.microsoft.com/office/drawing/2010/main">
                  <a:gradFill rotWithShape="1">
                    <a:gsLst>
                      <a:gs pos="0">
                        <a:schemeClr val="accent6">
                          <a:tint val="62000"/>
                          <a:satMod val="180000"/>
                        </a:schemeClr>
                      </a:gs>
                      <a:gs pos="65000">
                        <a:schemeClr val="accent6">
                          <a:tint val="32000"/>
                          <a:satMod val="250000"/>
                        </a:schemeClr>
                      </a:gs>
                      <a:gs pos="100000">
                        <a:schemeClr val="accent6">
                          <a:tint val="23000"/>
                          <a:satMod val="300000"/>
                        </a:schemeClr>
                      </a:gs>
                    </a:gsLst>
                    <a:lin ang="16200000" scaled="0"/>
                  </a:gradFill>
                </a14:hiddenFill>
              </a:ext>
            </a:extLst>
          </p:spPr>
          <p:style>
            <a:lnRef idx="1">
              <a:schemeClr val="accent6"/>
            </a:lnRef>
            <a:fillRef idx="2">
              <a:schemeClr val="accent6"/>
            </a:fillRef>
            <a:effectRef idx="1">
              <a:schemeClr val="accent6"/>
            </a:effectRef>
            <a:fontRef idx="minor">
              <a:schemeClr val="dk1"/>
            </a:fontRef>
          </p:style>
          <p:txBody>
            <a:bodyPr rtlCol="0" anchor="ctr" anchorCtr="0"/>
            <a:lstStyle/>
            <a:p>
              <a:pPr algn="just"/>
              <a:r>
                <a:rPr sz="1200">
                  <a:solidFill>
                    <a:schemeClr val="accent1"/>
                  </a:solidFill>
                  <a:effectLst/>
                  <a:sym typeface="+mn-ea"/>
                </a:rPr>
                <a:t>一年有12个月，所以玛丽亚需要购买6块肥皂才能满足全年需求（12个月÷2个月/块=6块肥皂）。购买6块肥皂需要花费：6块肥皂 × 8美元/块 = 48美元。</a:t>
              </a:r>
              <a:r>
                <a:rPr sz="1200">
                  <a:solidFill>
                    <a:schemeClr val="accent1"/>
                  </a:solidFill>
                  <a:effectLst/>
                  <a:highlight>
                    <a:srgbClr val="00FFFF"/>
                  </a:highlight>
                  <a:sym typeface="+mn-ea"/>
                </a:rPr>
                <a:t>每隔10个月，玛丽亚需要购买一种新的洗发水和喷雾器，所以她需要购买1/10 × 48美元 = 4.8美元的洗发水和喷雾器。因此，玛丽亚全年囤货需要花费48美元 + 4.8美元 = 52.8美元</a:t>
              </a:r>
              <a:r>
                <a:rPr sz="1200">
                  <a:solidFill>
                    <a:schemeClr val="accent1"/>
                  </a:solidFill>
                  <a:effectLst/>
                  <a:sym typeface="+mn-ea"/>
                </a:rPr>
                <a:t>。</a:t>
              </a:r>
            </a:p>
          </p:txBody>
        </p:sp>
        <p:sp>
          <p:nvSpPr>
            <p:cNvPr id="36" name="圆角矩形 35">
              <a:extLst>
                <a:ext uri="{FF2B5EF4-FFF2-40B4-BE49-F238E27FC236}">
                  <a16:creationId xmlns:a16="http://schemas.microsoft.com/office/drawing/2014/main" id="{D2F5DE48-7D18-71B4-8E1B-C3EF600F6571}"/>
                </a:ext>
              </a:extLst>
            </p:cNvPr>
            <p:cNvSpPr/>
            <p:nvPr>
              <p:custDataLst>
                <p:tags r:id="rId6"/>
              </p:custDataLst>
            </p:nvPr>
          </p:nvSpPr>
          <p:spPr>
            <a:xfrm>
              <a:off x="7025130" y="4551043"/>
              <a:ext cx="1357630" cy="388620"/>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chemeClr val="accent1"/>
                  </a:solidFill>
                  <a:effectLst>
                    <a:outerShdw blurRad="38100" dist="25400" dir="5400000" algn="ctr" rotWithShape="0">
                      <a:srgbClr val="6E747A">
                        <a:alpha val="43000"/>
                      </a:srgbClr>
                    </a:outerShdw>
                  </a:effectLst>
                </a:rPr>
                <a:t>回答</a:t>
              </a:r>
            </a:p>
          </p:txBody>
        </p:sp>
      </p:grpSp>
      <p:grpSp>
        <p:nvGrpSpPr>
          <p:cNvPr id="37" name="组合 36">
            <a:extLst>
              <a:ext uri="{FF2B5EF4-FFF2-40B4-BE49-F238E27FC236}">
                <a16:creationId xmlns:a16="http://schemas.microsoft.com/office/drawing/2014/main" id="{54D8CC7A-6CB3-582D-A282-CB8966C115D5}"/>
              </a:ext>
            </a:extLst>
          </p:cNvPr>
          <p:cNvGrpSpPr/>
          <p:nvPr/>
        </p:nvGrpSpPr>
        <p:grpSpPr>
          <a:xfrm>
            <a:off x="5604051" y="2452391"/>
            <a:ext cx="4991244" cy="1449070"/>
            <a:chOff x="3100" y="3043"/>
            <a:chExt cx="5442" cy="1784"/>
          </a:xfrm>
        </p:grpSpPr>
        <p:sp>
          <p:nvSpPr>
            <p:cNvPr id="38" name="圆角矩形 37">
              <a:extLst>
                <a:ext uri="{FF2B5EF4-FFF2-40B4-BE49-F238E27FC236}">
                  <a16:creationId xmlns:a16="http://schemas.microsoft.com/office/drawing/2014/main" id="{07936C4D-D55A-7EDD-027F-A2C03EF11ED7}"/>
                </a:ext>
              </a:extLst>
            </p:cNvPr>
            <p:cNvSpPr/>
            <p:nvPr>
              <p:custDataLst>
                <p:tags r:id="rId3"/>
              </p:custDataLst>
            </p:nvPr>
          </p:nvSpPr>
          <p:spPr>
            <a:xfrm>
              <a:off x="3100" y="3419"/>
              <a:ext cx="5442" cy="1408"/>
            </a:xfrm>
            <a:prstGeom prst="roundRect">
              <a:avLst/>
            </a:prstGeom>
            <a:noFill/>
            <a:effectLst/>
            <a:extLst>
              <a:ext uri="{909E8E84-426E-40DD-AFC4-6F175D3DCCD1}">
                <a14:hiddenFill xmlns:a14="http://schemas.microsoft.com/office/drawing/2010/main">
                  <a:gradFill rotWithShape="1">
                    <a:gsLst>
                      <a:gs pos="0">
                        <a:schemeClr val="accent6">
                          <a:tint val="62000"/>
                          <a:satMod val="180000"/>
                        </a:schemeClr>
                      </a:gs>
                      <a:gs pos="65000">
                        <a:schemeClr val="accent6">
                          <a:tint val="32000"/>
                          <a:satMod val="250000"/>
                        </a:schemeClr>
                      </a:gs>
                      <a:gs pos="100000">
                        <a:schemeClr val="accent6">
                          <a:tint val="23000"/>
                          <a:satMod val="300000"/>
                        </a:schemeClr>
                      </a:gs>
                    </a:gsLst>
                    <a:lin ang="16200000" scaled="0"/>
                  </a:gradFill>
                </a14:hiddenFill>
              </a:ext>
            </a:extLst>
          </p:spPr>
          <p:style>
            <a:lnRef idx="1">
              <a:schemeClr val="accent6"/>
            </a:lnRef>
            <a:fillRef idx="2">
              <a:schemeClr val="accent6"/>
            </a:fillRef>
            <a:effectRef idx="1">
              <a:schemeClr val="accent6"/>
            </a:effectRef>
            <a:fontRef idx="minor">
              <a:schemeClr val="dk1"/>
            </a:fontRef>
          </p:style>
          <p:txBody>
            <a:bodyPr rtlCol="0" anchor="ctr" anchorCtr="0"/>
            <a:lstStyle/>
            <a:p>
              <a:pPr algn="just"/>
              <a:r>
                <a:rPr lang="zh-CN" altLang="en-US" sz="1200" dirty="0">
                  <a:solidFill>
                    <a:schemeClr val="accent1"/>
                  </a:solidFill>
                  <a:effectLst/>
                  <a:sym typeface="+mn-ea"/>
                </a:rPr>
                <a:t>玛丽亚买了一大块法国肥皂，可以用两个月。她每块肥皂花8美元。</a:t>
              </a:r>
              <a:r>
                <a:rPr lang="zh-CN" altLang="en-US" sz="1200" dirty="0">
                  <a:solidFill>
                    <a:schemeClr val="accent1"/>
                  </a:solidFill>
                  <a:effectLst/>
                  <a:highlight>
                    <a:srgbClr val="00FFFF"/>
                  </a:highlight>
                  <a:sym typeface="+mn-ea"/>
                </a:rPr>
                <a:t>每隔10个月，玛丽亚的邻居就会给玛丽亚的邻居买一种新的洗发水和喷雾器。</a:t>
              </a:r>
              <a:r>
                <a:rPr lang="zh-CN" altLang="en-US" sz="1200" dirty="0">
                  <a:solidFill>
                    <a:schemeClr val="accent1"/>
                  </a:solidFill>
                  <a:effectLst/>
                  <a:sym typeface="+mn-ea"/>
                </a:rPr>
                <a:t>如果玛丽亚想全年囤货，她会在肥皂上花多少钱？</a:t>
              </a:r>
            </a:p>
          </p:txBody>
        </p:sp>
        <p:sp>
          <p:nvSpPr>
            <p:cNvPr id="39" name="圆角矩形 38">
              <a:extLst>
                <a:ext uri="{FF2B5EF4-FFF2-40B4-BE49-F238E27FC236}">
                  <a16:creationId xmlns:a16="http://schemas.microsoft.com/office/drawing/2014/main" id="{37BD2DF5-5395-125F-6DA5-66A6DB564F01}"/>
                </a:ext>
              </a:extLst>
            </p:cNvPr>
            <p:cNvSpPr/>
            <p:nvPr>
              <p:custDataLst>
                <p:tags r:id="rId4"/>
              </p:custDataLst>
            </p:nvPr>
          </p:nvSpPr>
          <p:spPr>
            <a:xfrm>
              <a:off x="3100" y="3043"/>
              <a:ext cx="2848" cy="478"/>
            </a:xfrm>
            <a:prstGeom prst="roundRect">
              <a:avLst/>
            </a:prstGeom>
            <a:solidFill>
              <a:schemeClr val="accent3">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chemeClr val="accent1"/>
                  </a:solidFill>
                  <a:effectLst>
                    <a:outerShdw blurRad="38100" dist="25400" dir="5400000" algn="ctr" rotWithShape="0">
                      <a:srgbClr val="6E747A">
                        <a:alpha val="43000"/>
                      </a:srgbClr>
                    </a:outerShdw>
                  </a:effectLst>
                </a:rPr>
                <a:t>修改问题（</a:t>
              </a:r>
              <a:r>
                <a:rPr lang="zh-CN" altLang="en-US" sz="1400" dirty="0">
                  <a:solidFill>
                    <a:schemeClr val="accent1"/>
                  </a:solidFill>
                  <a:effectLst>
                    <a:outerShdw blurRad="38100" dist="25400" dir="5400000" algn="ctr" rotWithShape="0">
                      <a:srgbClr val="6E747A">
                        <a:alpha val="43000"/>
                      </a:srgbClr>
                    </a:outerShdw>
                  </a:effectLst>
                  <a:sym typeface="+mn-ea"/>
                </a:rPr>
                <a:t>加入无关文本</a:t>
              </a:r>
              <a:r>
                <a:rPr lang="zh-CN" altLang="en-US" sz="1400" dirty="0">
                  <a:solidFill>
                    <a:schemeClr val="accent1"/>
                  </a:solidFill>
                  <a:effectLst>
                    <a:outerShdw blurRad="38100" dist="25400" dir="5400000" algn="ctr" rotWithShape="0">
                      <a:srgbClr val="6E747A">
                        <a:alpha val="43000"/>
                      </a:srgbClr>
                    </a:outerShdw>
                  </a:effectLst>
                </a:rPr>
                <a:t>）</a:t>
              </a:r>
            </a:p>
          </p:txBody>
        </p:sp>
      </p:grpSp>
      <p:sp>
        <p:nvSpPr>
          <p:cNvPr id="42" name="文本框 41">
            <a:extLst>
              <a:ext uri="{FF2B5EF4-FFF2-40B4-BE49-F238E27FC236}">
                <a16:creationId xmlns:a16="http://schemas.microsoft.com/office/drawing/2014/main" id="{F27E2D78-6564-DDF4-20AF-1450CADACAEF}"/>
              </a:ext>
            </a:extLst>
          </p:cNvPr>
          <p:cNvSpPr txBox="1"/>
          <p:nvPr>
            <p:custDataLst>
              <p:tags r:id="rId2"/>
            </p:custDataLst>
          </p:nvPr>
        </p:nvSpPr>
        <p:spPr>
          <a:xfrm>
            <a:off x="9691680" y="5194655"/>
            <a:ext cx="541020" cy="276860"/>
          </a:xfrm>
          <a:prstGeom prst="rect">
            <a:avLst/>
          </a:prstGeom>
          <a:noFill/>
        </p:spPr>
        <p:txBody>
          <a:bodyPr wrap="square" lIns="0" tIns="0" rIns="0" bIns="0" rtlCol="0" anchor="t">
            <a:spAutoFit/>
          </a:bodyPr>
          <a:lstStyle/>
          <a:p>
            <a:pPr algn="ctr"/>
            <a:r>
              <a:rPr lang="zh-CN" altLang="en-US" b="1" dirty="0">
                <a:ln>
                  <a:solidFill>
                    <a:srgbClr val="FF0000"/>
                  </a:solidFill>
                </a:ln>
                <a:solidFill>
                  <a:srgbClr val="FF0000"/>
                </a:solidFill>
                <a:effectLst>
                  <a:outerShdw blurRad="38100" dist="19050" dir="2700000" algn="tl" rotWithShape="0">
                    <a:schemeClr val="dk1">
                      <a:alpha val="40000"/>
                    </a:schemeClr>
                  </a:outerShdw>
                </a:effectLst>
                <a:latin typeface="Arial" panose="020B0604020202020204" pitchFamily="34" charset="0"/>
                <a:sym typeface="+mn-ea"/>
              </a:rPr>
              <a:t>×</a:t>
            </a:r>
          </a:p>
        </p:txBody>
      </p:sp>
      <p:sp>
        <p:nvSpPr>
          <p:cNvPr id="5" name="文本框 8">
            <a:extLst>
              <a:ext uri="{FF2B5EF4-FFF2-40B4-BE49-F238E27FC236}">
                <a16:creationId xmlns:a16="http://schemas.microsoft.com/office/drawing/2014/main" id="{9F24068C-3184-0E3C-C9E2-FDE47A99F2DF}"/>
              </a:ext>
            </a:extLst>
          </p:cNvPr>
          <p:cNvSpPr txBox="1"/>
          <p:nvPr/>
        </p:nvSpPr>
        <p:spPr>
          <a:xfrm>
            <a:off x="381242" y="5702523"/>
            <a:ext cx="11266843" cy="499560"/>
          </a:xfrm>
          <a:prstGeom prst="rect">
            <a:avLst/>
          </a:prstGeom>
          <a:solidFill>
            <a:schemeClr val="accent3">
              <a:lumMod val="20000"/>
              <a:lumOff val="80000"/>
            </a:schemeClr>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语言模型的输出存在不一致性</a:t>
            </a:r>
          </a:p>
        </p:txBody>
      </p:sp>
    </p:spTree>
    <p:extLst>
      <p:ext uri="{BB962C8B-B14F-4D97-AF65-F5344CB8AC3E}">
        <p14:creationId xmlns:p14="http://schemas.microsoft.com/office/powerpoint/2010/main" val="1231304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2A0C5-8A63-640F-0574-CEBBDEAF0692}"/>
              </a:ext>
            </a:extLst>
          </p:cNvPr>
          <p:cNvSpPr>
            <a:spLocks noGrp="1"/>
          </p:cNvSpPr>
          <p:nvPr>
            <p:ph type="title"/>
          </p:nvPr>
        </p:nvSpPr>
        <p:spPr/>
        <p:txBody>
          <a:bodyPr/>
          <a:lstStyle/>
          <a:p>
            <a:r>
              <a:rPr kumimoji="1" lang="zh-CN" altLang="en-US" dirty="0"/>
              <a:t>语言模型存在幻觉现象</a:t>
            </a:r>
          </a:p>
        </p:txBody>
      </p:sp>
      <p:sp>
        <p:nvSpPr>
          <p:cNvPr id="3" name="内容占位符 2">
            <a:extLst>
              <a:ext uri="{FF2B5EF4-FFF2-40B4-BE49-F238E27FC236}">
                <a16:creationId xmlns:a16="http://schemas.microsoft.com/office/drawing/2014/main" id="{84D6EC4A-3671-6D18-A269-CE20E53DBAC0}"/>
              </a:ext>
            </a:extLst>
          </p:cNvPr>
          <p:cNvSpPr>
            <a:spLocks noGrp="1"/>
          </p:cNvSpPr>
          <p:nvPr>
            <p:ph idx="1"/>
          </p:nvPr>
        </p:nvSpPr>
        <p:spPr/>
        <p:txBody>
          <a:bodyPr/>
          <a:lstStyle/>
          <a:p>
            <a:pPr marL="609600" lvl="1" indent="0">
              <a:buNone/>
            </a:pPr>
            <a:r>
              <a:rPr kumimoji="1" lang="zh-CN" altLang="en-US" sz="1800" b="0" dirty="0">
                <a:solidFill>
                  <a:srgbClr val="374151"/>
                </a:solidFill>
              </a:rPr>
              <a:t>不可靠的内容误导公众。</a:t>
            </a:r>
            <a:endParaRPr kumimoji="1" lang="en-US" altLang="zh-CN" sz="1800" b="0" dirty="0">
              <a:solidFill>
                <a:srgbClr val="374151"/>
              </a:solidFill>
            </a:endParaRPr>
          </a:p>
          <a:p>
            <a:pPr lvl="1"/>
            <a:endParaRPr kumimoji="1" lang="en-US" altLang="zh-CN" dirty="0"/>
          </a:p>
          <a:p>
            <a:pPr lvl="1"/>
            <a:endParaRPr kumimoji="1" lang="en-US" altLang="zh-CN" sz="2000" dirty="0">
              <a:solidFill>
                <a:schemeClr val="tx2"/>
              </a:solidFill>
            </a:endParaRPr>
          </a:p>
          <a:p>
            <a:pPr lvl="1"/>
            <a:endParaRPr kumimoji="1" lang="en-US" altLang="zh-CN" dirty="0"/>
          </a:p>
          <a:p>
            <a:pPr marL="609600" lvl="1" indent="0">
              <a:buNone/>
            </a:pPr>
            <a:endParaRPr kumimoji="1" lang="en-US" altLang="zh-CN" dirty="0"/>
          </a:p>
          <a:p>
            <a:pPr marL="609600" lvl="1" indent="0">
              <a:buNone/>
            </a:pPr>
            <a:endParaRPr kumimoji="1" lang="en-US" altLang="zh-CN" dirty="0">
              <a:solidFill>
                <a:schemeClr val="tx2"/>
              </a:solidFill>
            </a:endParaRPr>
          </a:p>
          <a:p>
            <a:pPr lvl="1"/>
            <a:endParaRPr kumimoji="1" lang="en-US" altLang="zh-CN" dirty="0"/>
          </a:p>
          <a:p>
            <a:pPr lvl="1"/>
            <a:endParaRPr kumimoji="1" lang="en-US" altLang="zh-CN" sz="2000" dirty="0">
              <a:solidFill>
                <a:schemeClr val="tx2"/>
              </a:solidFill>
            </a:endParaRPr>
          </a:p>
          <a:p>
            <a:pPr marL="609600" lvl="1" indent="0">
              <a:buNone/>
            </a:pPr>
            <a:endParaRPr kumimoji="1" lang="en-US" altLang="zh-CN" dirty="0"/>
          </a:p>
          <a:p>
            <a:pPr lvl="1"/>
            <a:endParaRPr kumimoji="1" lang="en-US" altLang="zh-CN" sz="2000" dirty="0">
              <a:solidFill>
                <a:schemeClr val="tx2"/>
              </a:solidFill>
            </a:endParaRPr>
          </a:p>
          <a:p>
            <a:pPr lvl="1"/>
            <a:endParaRPr kumimoji="1" lang="en-US" altLang="zh-CN" dirty="0"/>
          </a:p>
          <a:p>
            <a:pPr lvl="1"/>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sz="2400" dirty="0"/>
          </a:p>
        </p:txBody>
      </p:sp>
      <p:sp>
        <p:nvSpPr>
          <p:cNvPr id="4" name="灯片编号占位符 3">
            <a:extLst>
              <a:ext uri="{FF2B5EF4-FFF2-40B4-BE49-F238E27FC236}">
                <a16:creationId xmlns:a16="http://schemas.microsoft.com/office/drawing/2014/main" id="{75D07460-94BE-15BF-FD7F-E65B21F71126}"/>
              </a:ext>
            </a:extLst>
          </p:cNvPr>
          <p:cNvSpPr>
            <a:spLocks noGrp="1"/>
          </p:cNvSpPr>
          <p:nvPr>
            <p:ph type="sldNum" sz="quarter" idx="12"/>
          </p:nvPr>
        </p:nvSpPr>
        <p:spPr/>
        <p:txBody>
          <a:bodyPr/>
          <a:lstStyle/>
          <a:p>
            <a:fld id="{66E0AC87-F9B6-4F7A-AB3A-6863E2A5800B}" type="slidenum">
              <a:rPr lang="zh-CN" altLang="en-US" smtClean="0"/>
              <a:t>49</a:t>
            </a:fld>
            <a:endParaRPr lang="zh-CN" altLang="en-US"/>
          </a:p>
        </p:txBody>
      </p:sp>
      <p:sp>
        <p:nvSpPr>
          <p:cNvPr id="9" name="文本框 8">
            <a:extLst>
              <a:ext uri="{FF2B5EF4-FFF2-40B4-BE49-F238E27FC236}">
                <a16:creationId xmlns:a16="http://schemas.microsoft.com/office/drawing/2014/main" id="{CF1268E1-C206-EFCD-5D10-EA2F853C05CF}"/>
              </a:ext>
            </a:extLst>
          </p:cNvPr>
          <p:cNvSpPr txBox="1"/>
          <p:nvPr/>
        </p:nvSpPr>
        <p:spPr>
          <a:xfrm>
            <a:off x="2376353" y="2562561"/>
            <a:ext cx="2324002"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3599=59</a:t>
            </a:r>
            <a:r>
              <a:rPr kumimoji="1" lang="zh-CN" altLang="en-US" sz="1400" dirty="0">
                <a:latin typeface="Microsoft YaHei" panose="020B0503020204020204" pitchFamily="34" charset="-122"/>
                <a:ea typeface="Microsoft YaHei" panose="020B0503020204020204" pitchFamily="34" charset="-122"/>
              </a:rPr>
              <a:t>*</a:t>
            </a:r>
            <a:r>
              <a:rPr kumimoji="1" lang="en-US" altLang="zh-CN" sz="1400" dirty="0">
                <a:latin typeface="Microsoft YaHei" panose="020B0503020204020204" pitchFamily="34" charset="-122"/>
                <a:ea typeface="Microsoft YaHei" panose="020B0503020204020204" pitchFamily="34" charset="-122"/>
              </a:rPr>
              <a:t>61</a:t>
            </a:r>
            <a:r>
              <a:rPr kumimoji="1" lang="zh-CN" altLang="en-US" sz="1400" dirty="0">
                <a:latin typeface="Microsoft YaHei" panose="020B0503020204020204" pitchFamily="34" charset="-122"/>
                <a:ea typeface="Microsoft YaHei" panose="020B0503020204020204" pitchFamily="34" charset="-122"/>
              </a:rPr>
              <a:t>，不是质数</a:t>
            </a:r>
          </a:p>
        </p:txBody>
      </p:sp>
      <p:sp>
        <p:nvSpPr>
          <p:cNvPr id="13" name="文本框 12">
            <a:extLst>
              <a:ext uri="{FF2B5EF4-FFF2-40B4-BE49-F238E27FC236}">
                <a16:creationId xmlns:a16="http://schemas.microsoft.com/office/drawing/2014/main" id="{5C10FA96-78F5-B58B-4968-A4467673A901}"/>
              </a:ext>
            </a:extLst>
          </p:cNvPr>
          <p:cNvSpPr txBox="1"/>
          <p:nvPr/>
        </p:nvSpPr>
        <p:spPr>
          <a:xfrm>
            <a:off x="8050557" y="2559571"/>
            <a:ext cx="1831104"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rPr>
              <a:t>鲁迅是周树人的笔名</a:t>
            </a:r>
          </a:p>
        </p:txBody>
      </p:sp>
      <p:sp>
        <p:nvSpPr>
          <p:cNvPr id="7" name="文本框 8">
            <a:extLst>
              <a:ext uri="{FF2B5EF4-FFF2-40B4-BE49-F238E27FC236}">
                <a16:creationId xmlns:a16="http://schemas.microsoft.com/office/drawing/2014/main" id="{F8DFDF50-A0A0-5810-EA2F-388ABD4250C3}"/>
              </a:ext>
            </a:extLst>
          </p:cNvPr>
          <p:cNvSpPr txBox="1"/>
          <p:nvPr/>
        </p:nvSpPr>
        <p:spPr>
          <a:xfrm>
            <a:off x="381242" y="5702523"/>
            <a:ext cx="11266843" cy="499560"/>
          </a:xfrm>
          <a:prstGeom prst="rect">
            <a:avLst/>
          </a:prstGeom>
          <a:solidFill>
            <a:schemeClr val="accent3">
              <a:lumMod val="20000"/>
              <a:lumOff val="80000"/>
            </a:schemeClr>
          </a:solidFill>
        </p:spPr>
        <p:txBody>
          <a:bodyPr wrap="square">
            <a:spAutoFit/>
          </a:bodyPr>
          <a:lstStyle/>
          <a:p>
            <a:pPr algn="ct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幻觉现象：语言模型生成看似正确实则错误的结果。</a:t>
            </a:r>
          </a:p>
        </p:txBody>
      </p:sp>
      <p:pic>
        <p:nvPicPr>
          <p:cNvPr id="8" name="图片 7" descr="图形用户界面, 文本, 应用程序, 电子邮件&#10;&#10;描述已自动生成">
            <a:extLst>
              <a:ext uri="{FF2B5EF4-FFF2-40B4-BE49-F238E27FC236}">
                <a16:creationId xmlns:a16="http://schemas.microsoft.com/office/drawing/2014/main" id="{2A330CE0-2409-9E00-5B55-CF13B080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07" y="3117222"/>
            <a:ext cx="5029809" cy="1263065"/>
          </a:xfrm>
          <a:prstGeom prst="rect">
            <a:avLst/>
          </a:prstGeom>
        </p:spPr>
      </p:pic>
      <p:pic>
        <p:nvPicPr>
          <p:cNvPr id="11" name="图片 10" descr="图形用户界面, 文本, 应用程序&#10;&#10;描述已自动生成">
            <a:extLst>
              <a:ext uri="{FF2B5EF4-FFF2-40B4-BE49-F238E27FC236}">
                <a16:creationId xmlns:a16="http://schemas.microsoft.com/office/drawing/2014/main" id="{92A90DDA-D010-D26A-00F9-74B86F460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000" y="3117222"/>
            <a:ext cx="5210220" cy="1490296"/>
          </a:xfrm>
          <a:prstGeom prst="rect">
            <a:avLst/>
          </a:prstGeom>
        </p:spPr>
      </p:pic>
      <p:sp>
        <p:nvSpPr>
          <p:cNvPr id="15" name="文本框 14">
            <a:extLst>
              <a:ext uri="{FF2B5EF4-FFF2-40B4-BE49-F238E27FC236}">
                <a16:creationId xmlns:a16="http://schemas.microsoft.com/office/drawing/2014/main" id="{89A9B2BC-66C0-305F-4D25-02E09A954D56}"/>
              </a:ext>
            </a:extLst>
          </p:cNvPr>
          <p:cNvSpPr txBox="1"/>
          <p:nvPr/>
        </p:nvSpPr>
        <p:spPr>
          <a:xfrm>
            <a:off x="1644539" y="4693354"/>
            <a:ext cx="3787630"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赤壁赋的作者是北宋文学家苏轼，不是曹操</a:t>
            </a:r>
          </a:p>
        </p:txBody>
      </p:sp>
      <p:sp>
        <p:nvSpPr>
          <p:cNvPr id="17" name="文本框 16">
            <a:extLst>
              <a:ext uri="{FF2B5EF4-FFF2-40B4-BE49-F238E27FC236}">
                <a16:creationId xmlns:a16="http://schemas.microsoft.com/office/drawing/2014/main" id="{EB0AEE74-3793-905F-9F25-F7FD151E95AB}"/>
              </a:ext>
            </a:extLst>
          </p:cNvPr>
          <p:cNvSpPr txBox="1"/>
          <p:nvPr/>
        </p:nvSpPr>
        <p:spPr>
          <a:xfrm>
            <a:off x="7093266" y="4693354"/>
            <a:ext cx="3745685"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rPr>
              <a:t>马丁路德金发表的演讲题为</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我有一个梦想</a:t>
            </a:r>
            <a:r>
              <a:rPr kumimoji="1" lang="en-US" altLang="zh-CN" sz="1400" dirty="0">
                <a:latin typeface="Microsoft YaHei" panose="020B0503020204020204" pitchFamily="34" charset="-122"/>
                <a:ea typeface="Microsoft YaHei" panose="020B0503020204020204" pitchFamily="34" charset="-122"/>
              </a:rPr>
              <a:t>》</a:t>
            </a:r>
            <a:endParaRPr kumimoji="1" lang="zh-CN" altLang="en-US" sz="1400" dirty="0">
              <a:latin typeface="Microsoft YaHei" panose="020B0503020204020204" pitchFamily="34" charset="-122"/>
              <a:ea typeface="Microsoft YaHei" panose="020B0503020204020204" pitchFamily="34" charset="-122"/>
            </a:endParaRPr>
          </a:p>
        </p:txBody>
      </p:sp>
      <p:pic>
        <p:nvPicPr>
          <p:cNvPr id="18" name="图片 17">
            <a:extLst>
              <a:ext uri="{FF2B5EF4-FFF2-40B4-BE49-F238E27FC236}">
                <a16:creationId xmlns:a16="http://schemas.microsoft.com/office/drawing/2014/main" id="{81E5B11E-BA99-9D40-35B0-877118D59E9E}"/>
              </a:ext>
            </a:extLst>
          </p:cNvPr>
          <p:cNvPicPr>
            <a:picLocks noChangeAspect="1"/>
          </p:cNvPicPr>
          <p:nvPr/>
        </p:nvPicPr>
        <p:blipFill>
          <a:blip r:embed="rId5"/>
          <a:stretch>
            <a:fillRect/>
          </a:stretch>
        </p:blipFill>
        <p:spPr>
          <a:xfrm>
            <a:off x="816002" y="1317053"/>
            <a:ext cx="5369568" cy="1199116"/>
          </a:xfrm>
          <a:prstGeom prst="rect">
            <a:avLst/>
          </a:prstGeom>
        </p:spPr>
      </p:pic>
      <p:pic>
        <p:nvPicPr>
          <p:cNvPr id="26" name="图片 25">
            <a:extLst>
              <a:ext uri="{FF2B5EF4-FFF2-40B4-BE49-F238E27FC236}">
                <a16:creationId xmlns:a16="http://schemas.microsoft.com/office/drawing/2014/main" id="{2E4A42CF-B72E-D5DB-0A8A-44B3E154C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7657" y="913449"/>
            <a:ext cx="5190428" cy="1646122"/>
          </a:xfrm>
          <a:prstGeom prst="rect">
            <a:avLst/>
          </a:prstGeom>
        </p:spPr>
      </p:pic>
    </p:spTree>
    <p:extLst>
      <p:ext uri="{BB962C8B-B14F-4D97-AF65-F5344CB8AC3E}">
        <p14:creationId xmlns:p14="http://schemas.microsoft.com/office/powerpoint/2010/main" val="119044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277E-8822-9A58-126A-AF3FA6483449}"/>
              </a:ext>
            </a:extLst>
          </p:cNvPr>
          <p:cNvSpPr>
            <a:spLocks noGrp="1"/>
          </p:cNvSpPr>
          <p:nvPr>
            <p:ph type="title"/>
          </p:nvPr>
        </p:nvSpPr>
        <p:spPr/>
        <p:txBody>
          <a:bodyPr/>
          <a:lstStyle/>
          <a:p>
            <a:r>
              <a:rPr lang="en-US" dirty="0" err="1">
                <a:latin typeface="微软雅黑" panose="020B0503020204020204" pitchFamily="34" charset="-122"/>
              </a:rPr>
              <a:t>计算法学</a:t>
            </a:r>
            <a:r>
              <a:rPr lang="zh-CN" altLang="en-US" dirty="0">
                <a:latin typeface="微软雅黑" panose="020B0503020204020204" pitchFamily="34" charset="-122"/>
              </a:rPr>
              <a:t> </a:t>
            </a:r>
            <a:r>
              <a:rPr lang="en-US" altLang="zh-CN" dirty="0">
                <a:latin typeface="微软雅黑" panose="020B0503020204020204" pitchFamily="34" charset="-122"/>
              </a:rPr>
              <a:t>vs</a:t>
            </a:r>
            <a:r>
              <a:rPr lang="zh-CN" altLang="en-US" dirty="0">
                <a:latin typeface="微软雅黑" panose="020B0503020204020204" pitchFamily="34" charset="-122"/>
              </a:rPr>
              <a:t> 人工智能研究</a:t>
            </a:r>
            <a:endParaRPr lang="en-CN" dirty="0"/>
          </a:p>
        </p:txBody>
      </p:sp>
      <p:sp>
        <p:nvSpPr>
          <p:cNvPr id="3" name="Content Placeholder 2">
            <a:extLst>
              <a:ext uri="{FF2B5EF4-FFF2-40B4-BE49-F238E27FC236}">
                <a16:creationId xmlns:a16="http://schemas.microsoft.com/office/drawing/2014/main" id="{D4388B7F-29B0-A76F-E8A9-30E2E5CAC2FB}"/>
              </a:ext>
            </a:extLst>
          </p:cNvPr>
          <p:cNvSpPr>
            <a:spLocks noGrp="1"/>
          </p:cNvSpPr>
          <p:nvPr>
            <p:ph idx="1"/>
          </p:nvPr>
        </p:nvSpPr>
        <p:spPr>
          <a:xfrm>
            <a:off x="381242" y="981154"/>
            <a:ext cx="5567737" cy="5333856"/>
          </a:xfrm>
        </p:spPr>
        <p:txBody>
          <a:bodyPr/>
          <a:lstStyle/>
          <a:p>
            <a:pPr marL="274638" indent="-274638">
              <a:lnSpc>
                <a:spcPct val="150000"/>
              </a:lnSpc>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现阶段人工智能的主流研究方法</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以“数据 </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 算法或模型”驱动</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研究目标：以结果为导向</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854075" lvl="2" indent="-222250">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缺乏过程的分析和解释</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nSpc>
                <a:spcPct val="150000"/>
              </a:lnSpc>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计算法学的独特性</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法律事实及其推理过程：事实发现、因果关系等</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454025" lvl="1" indent="-222250">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法律形式变革带来的社会效应</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854075" lvl="2" indent="-222250">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变革：审判的方式、机制、管理等</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854075" lvl="2" indent="-222250">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法律效应：偏见、隐私、公平公正等</a:t>
            </a:r>
            <a:endParaRPr lang="en-CN" b="0" dirty="0">
              <a:latin typeface="Microsoft YaHei" panose="020B0503020204020204" pitchFamily="34" charset="-122"/>
              <a:ea typeface="Microsoft YaHei" panose="020B0503020204020204" pitchFamily="34" charset="-122"/>
            </a:endParaRPr>
          </a:p>
        </p:txBody>
      </p:sp>
      <p:sp>
        <p:nvSpPr>
          <p:cNvPr id="4" name="文本框 16">
            <a:extLst>
              <a:ext uri="{FF2B5EF4-FFF2-40B4-BE49-F238E27FC236}">
                <a16:creationId xmlns:a16="http://schemas.microsoft.com/office/drawing/2014/main" id="{74F16CAF-08DB-08C9-E2E3-E8264D368B10}"/>
              </a:ext>
            </a:extLst>
          </p:cNvPr>
          <p:cNvSpPr txBox="1"/>
          <p:nvPr/>
        </p:nvSpPr>
        <p:spPr>
          <a:xfrm>
            <a:off x="1059629" y="5646013"/>
            <a:ext cx="9906000" cy="461665"/>
          </a:xfrm>
          <a:prstGeom prst="rect">
            <a:avLst/>
          </a:prstGeom>
          <a:noFill/>
        </p:spPr>
        <p:txBody>
          <a:bodyPr wrap="square">
            <a:spAutoFit/>
          </a:bodyPr>
          <a:lstStyle/>
          <a:p>
            <a:pPr marL="171450" indent="-171450">
              <a:buFont typeface="Arial" panose="020B0604020202020204" pitchFamily="34" charset="0"/>
              <a:buChar char="•"/>
            </a:pP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于晓虹</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王翔</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大数据时代计算法学兴起及其深层问题阐释大数据时代计算法学兴起及其深层问题阐释</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[J]. </a:t>
            </a: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理论探索</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,2019,(03) : 110–117</a:t>
            </a:r>
          </a:p>
          <a:p>
            <a:pPr marL="171450" indent="-171450">
              <a:buFont typeface="Arial" panose="020B0604020202020204" pitchFamily="34" charset="0"/>
              <a:buChar char="•"/>
            </a:pP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王伟，从计算社会科学到计量法学</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重新检视因果关系科学之范畴，</a:t>
            </a:r>
            <a:r>
              <a:rPr lang="en-US" altLang="zh-CN" sz="12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2021</a:t>
            </a:r>
          </a:p>
        </p:txBody>
      </p:sp>
      <p:pic>
        <p:nvPicPr>
          <p:cNvPr id="5" name="Picture 2" descr="图片">
            <a:extLst>
              <a:ext uri="{FF2B5EF4-FFF2-40B4-BE49-F238E27FC236}">
                <a16:creationId xmlns:a16="http://schemas.microsoft.com/office/drawing/2014/main" id="{B0D5B9E3-D1E3-007F-699C-61573787C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757" y="831245"/>
            <a:ext cx="6386478" cy="46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50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C671-A77C-05D9-7356-EF1A1CC55FCB}"/>
              </a:ext>
            </a:extLst>
          </p:cNvPr>
          <p:cNvSpPr>
            <a:spLocks noGrp="1"/>
          </p:cNvSpPr>
          <p:nvPr>
            <p:ph type="title"/>
          </p:nvPr>
        </p:nvSpPr>
        <p:spPr/>
        <p:txBody>
          <a:bodyPr/>
          <a:lstStyle/>
          <a:p>
            <a:r>
              <a:rPr lang="en-CN" dirty="0"/>
              <a:t>再审视</a:t>
            </a:r>
            <a:r>
              <a:rPr lang="zh-CN" altLang="en-US" dirty="0"/>
              <a:t>：</a:t>
            </a:r>
            <a:r>
              <a:rPr lang="en-US" altLang="zh-CN" dirty="0"/>
              <a:t>CS</a:t>
            </a:r>
            <a:r>
              <a:rPr lang="zh-CN" altLang="en-US" dirty="0"/>
              <a:t> </a:t>
            </a:r>
            <a:r>
              <a:rPr lang="en-US" altLang="zh-CN" dirty="0"/>
              <a:t>vs</a:t>
            </a:r>
            <a:r>
              <a:rPr lang="zh-CN" altLang="en-US" dirty="0"/>
              <a:t> </a:t>
            </a:r>
            <a:r>
              <a:rPr lang="en-US" altLang="zh-CN" dirty="0"/>
              <a:t>Law</a:t>
            </a:r>
            <a:r>
              <a:rPr lang="zh-CN" altLang="en-US" dirty="0"/>
              <a:t>的三大分歧</a:t>
            </a:r>
            <a:endParaRPr lang="en-CN" dirty="0"/>
          </a:p>
        </p:txBody>
      </p:sp>
      <p:pic>
        <p:nvPicPr>
          <p:cNvPr id="4" name="图片 6">
            <a:extLst>
              <a:ext uri="{FF2B5EF4-FFF2-40B4-BE49-F238E27FC236}">
                <a16:creationId xmlns:a16="http://schemas.microsoft.com/office/drawing/2014/main" id="{0774CED1-29F5-4985-738F-D9BF33E443C3}"/>
              </a:ext>
            </a:extLst>
          </p:cNvPr>
          <p:cNvPicPr>
            <a:picLocks noChangeAspect="1"/>
          </p:cNvPicPr>
          <p:nvPr/>
        </p:nvPicPr>
        <p:blipFill>
          <a:blip r:embed="rId2"/>
          <a:stretch>
            <a:fillRect/>
          </a:stretch>
        </p:blipFill>
        <p:spPr>
          <a:xfrm>
            <a:off x="541468" y="1671852"/>
            <a:ext cx="6553200" cy="3121783"/>
          </a:xfrm>
          <a:prstGeom prst="rect">
            <a:avLst/>
          </a:prstGeom>
        </p:spPr>
      </p:pic>
      <p:sp>
        <p:nvSpPr>
          <p:cNvPr id="5" name="文本框 106">
            <a:extLst>
              <a:ext uri="{FF2B5EF4-FFF2-40B4-BE49-F238E27FC236}">
                <a16:creationId xmlns:a16="http://schemas.microsoft.com/office/drawing/2014/main" id="{67E287A8-228C-2341-E0C4-C24B66B1B36B}"/>
              </a:ext>
            </a:extLst>
          </p:cNvPr>
          <p:cNvSpPr txBox="1"/>
          <p:nvPr/>
        </p:nvSpPr>
        <p:spPr>
          <a:xfrm>
            <a:off x="7308954" y="1671852"/>
            <a:ext cx="4775479" cy="341401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kumimoji="1" lang="zh-CN" altLang="en-US" b="1" dirty="0">
                <a:solidFill>
                  <a:schemeClr val="tx2"/>
                </a:solidFill>
                <a:latin typeface="Microsoft YaHei" panose="020B0503020204020204" pitchFamily="34" charset="-122"/>
                <a:ea typeface="Microsoft YaHei" panose="020B0503020204020204" pitchFamily="34" charset="-122"/>
              </a:rPr>
              <a:t>需求分歧</a:t>
            </a:r>
            <a:endParaRPr kumimoji="1" lang="en-US" altLang="zh-CN"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CS</a:t>
            </a:r>
            <a:r>
              <a:rPr kumimoji="1" lang="zh-CN" altLang="en-US" sz="1600" dirty="0">
                <a:solidFill>
                  <a:schemeClr val="tx2"/>
                </a:solidFill>
                <a:latin typeface="Microsoft YaHei" panose="020B0503020204020204" pitchFamily="34" charset="-122"/>
                <a:ea typeface="Microsoft YaHei" panose="020B0503020204020204" pitchFamily="34" charset="-122"/>
              </a:rPr>
              <a:t>：基于已有事实进行预测</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Law</a:t>
            </a:r>
            <a:r>
              <a:rPr kumimoji="1" lang="zh-CN" altLang="en-US" sz="1600" dirty="0">
                <a:solidFill>
                  <a:schemeClr val="tx2"/>
                </a:solidFill>
                <a:latin typeface="Microsoft YaHei" panose="020B0503020204020204" pitchFamily="34" charset="-122"/>
                <a:ea typeface="Microsoft YaHei" panose="020B0503020204020204" pitchFamily="34" charset="-122"/>
              </a:rPr>
              <a:t>：事实认定、提取</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20000"/>
              </a:lnSpc>
              <a:buFont typeface="Arial" panose="020B0604020202020204" pitchFamily="34" charset="0"/>
              <a:buChar char="•"/>
            </a:pPr>
            <a:r>
              <a:rPr kumimoji="1" lang="zh-CN" altLang="en-US" b="1" dirty="0">
                <a:solidFill>
                  <a:schemeClr val="tx2"/>
                </a:solidFill>
                <a:latin typeface="Microsoft YaHei" panose="020B0503020204020204" pitchFamily="34" charset="-122"/>
                <a:ea typeface="Microsoft YaHei" panose="020B0503020204020204" pitchFamily="34" charset="-122"/>
              </a:rPr>
              <a:t>算法分歧</a:t>
            </a:r>
            <a:endParaRPr kumimoji="1" lang="en-US" altLang="zh-CN" b="1"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Law</a:t>
            </a:r>
            <a:r>
              <a:rPr kumimoji="1" lang="zh-CN" altLang="en-US" sz="1600" dirty="0">
                <a:solidFill>
                  <a:schemeClr val="tx2"/>
                </a:solidFill>
                <a:latin typeface="Microsoft YaHei" panose="020B0503020204020204" pitchFamily="34" charset="-122"/>
                <a:ea typeface="Microsoft YaHei" panose="020B0503020204020204" pitchFamily="34" charset="-122"/>
              </a:rPr>
              <a:t>：关注不同视角下的信息提取</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CS</a:t>
            </a:r>
            <a:r>
              <a:rPr kumimoji="1" lang="zh-CN" altLang="en-US" sz="1600" dirty="0">
                <a:solidFill>
                  <a:schemeClr val="tx2"/>
                </a:solidFill>
                <a:latin typeface="Microsoft YaHei" panose="020B0503020204020204" pitchFamily="34" charset="-122"/>
                <a:ea typeface="Microsoft YaHei" panose="020B0503020204020204" pitchFamily="34" charset="-122"/>
              </a:rPr>
              <a:t>：视角比较单一</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20000"/>
              </a:lnSpc>
              <a:buFont typeface="Arial" panose="020B0604020202020204" pitchFamily="34" charset="0"/>
              <a:buChar char="•"/>
            </a:pPr>
            <a:r>
              <a:rPr kumimoji="1" lang="zh-CN" altLang="en-US" b="1" dirty="0">
                <a:solidFill>
                  <a:schemeClr val="tx2"/>
                </a:solidFill>
                <a:latin typeface="Microsoft YaHei" panose="020B0503020204020204" pitchFamily="34" charset="-122"/>
                <a:ea typeface="Microsoft YaHei" panose="020B0503020204020204" pitchFamily="34" charset="-122"/>
              </a:rPr>
              <a:t>数据分歧</a:t>
            </a:r>
            <a:endParaRPr kumimoji="1" lang="en-US" altLang="zh-CN" b="1"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CS</a:t>
            </a:r>
            <a:r>
              <a:rPr kumimoji="1" lang="zh-CN" altLang="en-US" sz="1600" dirty="0">
                <a:solidFill>
                  <a:schemeClr val="tx2"/>
                </a:solidFill>
                <a:latin typeface="Microsoft YaHei" panose="020B0503020204020204" pitchFamily="34" charset="-122"/>
                <a:ea typeface="Microsoft YaHei" panose="020B0503020204020204" pitchFamily="34" charset="-122"/>
              </a:rPr>
              <a:t>：数据表征学习</a:t>
            </a:r>
            <a:r>
              <a:rPr kumimoji="1" lang="en-US" altLang="zh-CN" sz="1600" dirty="0">
                <a:solidFill>
                  <a:schemeClr val="tx2"/>
                </a:solidFill>
                <a:latin typeface="Microsoft YaHei" panose="020B0503020204020204" pitchFamily="34" charset="-122"/>
                <a:ea typeface="Microsoft YaHei" panose="020B0503020204020204" pitchFamily="34" charset="-122"/>
              </a:rPr>
              <a:t>--</a:t>
            </a:r>
            <a:r>
              <a:rPr kumimoji="1" lang="zh-CN" altLang="en-US" sz="1600" dirty="0">
                <a:solidFill>
                  <a:schemeClr val="tx2"/>
                </a:solidFill>
                <a:latin typeface="Microsoft YaHei" panose="020B0503020204020204" pitchFamily="34" charset="-122"/>
                <a:ea typeface="Microsoft YaHei" panose="020B0503020204020204" pitchFamily="34" charset="-122"/>
              </a:rPr>
              <a:t>（相似性分类）</a:t>
            </a:r>
            <a:r>
              <a:rPr kumimoji="1" lang="en-US" altLang="zh-CN" sz="1600" dirty="0">
                <a:solidFill>
                  <a:schemeClr val="tx2"/>
                </a:solidFill>
                <a:latin typeface="Microsoft YaHei" panose="020B0503020204020204" pitchFamily="34" charset="-122"/>
                <a:ea typeface="Microsoft YaHei" panose="020B0503020204020204" pitchFamily="34" charset="-122"/>
              </a:rPr>
              <a:t>--</a:t>
            </a:r>
            <a:r>
              <a:rPr kumimoji="1" lang="zh-CN" altLang="en-US" sz="1600" dirty="0">
                <a:solidFill>
                  <a:schemeClr val="tx2"/>
                </a:solidFill>
                <a:latin typeface="Microsoft YaHei" panose="020B0503020204020204" pitchFamily="34" charset="-122"/>
                <a:ea typeface="Microsoft YaHei" panose="020B0503020204020204" pitchFamily="34" charset="-122"/>
              </a:rPr>
              <a:t>实现预测</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a:p>
            <a:pPr marL="742950" lvl="1" indent="-285750">
              <a:lnSpc>
                <a:spcPct val="120000"/>
              </a:lnSpc>
              <a:buFont typeface="Arial" panose="020B0604020202020204" pitchFamily="34" charset="0"/>
              <a:buChar char="•"/>
            </a:pPr>
            <a:r>
              <a:rPr kumimoji="1"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Law</a:t>
            </a:r>
            <a:r>
              <a:rPr kumimoji="1" lang="zh-CN" altLang="en-US" sz="1600" dirty="0">
                <a:solidFill>
                  <a:schemeClr val="tx2"/>
                </a:solidFill>
                <a:latin typeface="Microsoft YaHei" panose="020B0503020204020204" pitchFamily="34" charset="-122"/>
                <a:ea typeface="Microsoft YaHei" panose="020B0503020204020204" pitchFamily="34" charset="-122"/>
              </a:rPr>
              <a:t>：内容的相似性不足以支撑司法推理；数据跨越整个案件周期</a:t>
            </a:r>
            <a:endParaRPr kumimoji="1" lang="en-US" altLang="zh-CN" sz="1600" dirty="0">
              <a:solidFill>
                <a:schemeClr val="tx2"/>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29326C9-CFCD-4460-30D3-7349EAC08103}"/>
              </a:ext>
            </a:extLst>
          </p:cNvPr>
          <p:cNvSpPr txBox="1"/>
          <p:nvPr/>
        </p:nvSpPr>
        <p:spPr>
          <a:xfrm>
            <a:off x="3498028" y="5561941"/>
            <a:ext cx="6099586" cy="338554"/>
          </a:xfrm>
          <a:prstGeom prst="rect">
            <a:avLst/>
          </a:prstGeom>
          <a:noFill/>
        </p:spPr>
        <p:txBody>
          <a:bodyPr wrap="square">
            <a:spAutoFit/>
          </a:bodyPr>
          <a:lstStyle/>
          <a:p>
            <a:r>
              <a:rPr lang="en-US" sz="1600" dirty="0" err="1">
                <a:solidFill>
                  <a:schemeClr val="tx2"/>
                </a:solidFill>
                <a:latin typeface="Microsoft YaHei" panose="020B0503020204020204" pitchFamily="34" charset="-122"/>
                <a:ea typeface="Microsoft YaHei" panose="020B0503020204020204" pitchFamily="34" charset="-122"/>
              </a:rPr>
              <a:t>LegalAI</a:t>
            </a:r>
            <a:r>
              <a:rPr lang="zh-CN" altLang="en-US" sz="1600" dirty="0">
                <a:solidFill>
                  <a:schemeClr val="tx2"/>
                </a:solidFill>
                <a:latin typeface="Microsoft YaHei" panose="020B0503020204020204" pitchFamily="34" charset="-122"/>
                <a:ea typeface="Microsoft YaHei" panose="020B0503020204020204" pitchFamily="34" charset="-122"/>
              </a:rPr>
              <a:t> </a:t>
            </a:r>
            <a:r>
              <a:rPr lang="en-US" altLang="zh-CN" sz="1600" dirty="0">
                <a:solidFill>
                  <a:schemeClr val="tx2"/>
                </a:solidFill>
                <a:latin typeface="Microsoft YaHei" panose="020B0503020204020204" pitchFamily="34" charset="-122"/>
                <a:ea typeface="Microsoft YaHei" panose="020B0503020204020204" pitchFamily="34" charset="-122"/>
              </a:rPr>
              <a:t>Workshop</a:t>
            </a:r>
            <a:r>
              <a:rPr lang="zh-CN" altLang="en-US" sz="1600" dirty="0">
                <a:solidFill>
                  <a:schemeClr val="tx2"/>
                </a:solidFill>
                <a:latin typeface="Microsoft YaHei" panose="020B0503020204020204" pitchFamily="34" charset="-122"/>
                <a:ea typeface="Microsoft YaHei" panose="020B0503020204020204" pitchFamily="34" charset="-122"/>
              </a:rPr>
              <a:t> </a:t>
            </a:r>
            <a:r>
              <a:rPr lang="en-US" altLang="zh-CN" sz="1600" dirty="0">
                <a:solidFill>
                  <a:schemeClr val="tx2"/>
                </a:solidFill>
                <a:latin typeface="Microsoft YaHei" panose="020B0503020204020204" pitchFamily="34" charset="-122"/>
                <a:ea typeface="Microsoft YaHei" panose="020B0503020204020204" pitchFamily="34" charset="-122"/>
              </a:rPr>
              <a:t>@SIGIR</a:t>
            </a:r>
            <a:r>
              <a:rPr lang="zh-CN" altLang="en-US"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20</a:t>
            </a:r>
            <a:r>
              <a:rPr lang="en-US" altLang="zh-CN" sz="1600" dirty="0">
                <a:solidFill>
                  <a:schemeClr val="tx2"/>
                </a:solidFill>
                <a:latin typeface="Microsoft YaHei" panose="020B0503020204020204" pitchFamily="34" charset="-122"/>
                <a:ea typeface="Microsoft YaHei" panose="020B0503020204020204" pitchFamily="34" charset="-122"/>
              </a:rPr>
              <a:t>20</a:t>
            </a:r>
            <a:endParaRPr lang="en-CN" sz="16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9580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EF40-DFF7-E9F7-1225-AEAB98E7B341}"/>
              </a:ext>
            </a:extLst>
          </p:cNvPr>
          <p:cNvSpPr>
            <a:spLocks noGrp="1"/>
          </p:cNvSpPr>
          <p:nvPr>
            <p:ph type="title"/>
          </p:nvPr>
        </p:nvSpPr>
        <p:spPr/>
        <p:txBody>
          <a:bodyPr/>
          <a:lstStyle/>
          <a:p>
            <a:r>
              <a:rPr lang="zh-CN" altLang="en-US" dirty="0"/>
              <a:t>基于因果推断的多任务学习</a:t>
            </a:r>
            <a:endParaRPr lang="en-CN" dirty="0"/>
          </a:p>
        </p:txBody>
      </p:sp>
      <p:sp>
        <p:nvSpPr>
          <p:cNvPr id="5" name="TextBox 4">
            <a:extLst>
              <a:ext uri="{FF2B5EF4-FFF2-40B4-BE49-F238E27FC236}">
                <a16:creationId xmlns:a16="http://schemas.microsoft.com/office/drawing/2014/main" id="{FD1747F1-A451-1AFA-921F-DC83B69A55BE}"/>
              </a:ext>
            </a:extLst>
          </p:cNvPr>
          <p:cNvSpPr txBox="1"/>
          <p:nvPr/>
        </p:nvSpPr>
        <p:spPr>
          <a:xfrm>
            <a:off x="190621" y="5949884"/>
            <a:ext cx="11810758" cy="276999"/>
          </a:xfrm>
          <a:prstGeom prst="rect">
            <a:avLst/>
          </a:prstGeom>
          <a:noFill/>
        </p:spPr>
        <p:txBody>
          <a:bodyPr wrap="square">
            <a:spAutoFit/>
          </a:bodyPr>
          <a:lstStyle/>
          <a:p>
            <a:r>
              <a:rPr lang="en-US" sz="1200" b="1" dirty="0" err="1">
                <a:solidFill>
                  <a:schemeClr val="tx2"/>
                </a:solidFill>
                <a:effectLst/>
                <a:latin typeface="Times New Roman" panose="02020603050405020304" pitchFamily="18" charset="0"/>
                <a:cs typeface="Times New Roman" panose="02020603050405020304" pitchFamily="18" charset="0"/>
              </a:rPr>
              <a:t>Wenqing</a:t>
            </a:r>
            <a:r>
              <a:rPr lang="en-US" sz="1200" b="1" dirty="0">
                <a:solidFill>
                  <a:schemeClr val="tx2"/>
                </a:solidFill>
                <a:effectLst/>
                <a:latin typeface="Times New Roman" panose="02020603050405020304" pitchFamily="18" charset="0"/>
                <a:cs typeface="Times New Roman" panose="02020603050405020304" pitchFamily="18" charset="0"/>
              </a:rPr>
              <a:t> Chen, </a:t>
            </a:r>
            <a:r>
              <a:rPr lang="en-US" sz="1200" b="1" dirty="0" err="1">
                <a:solidFill>
                  <a:schemeClr val="tx2"/>
                </a:solidFill>
                <a:effectLst/>
                <a:latin typeface="Times New Roman" panose="02020603050405020304" pitchFamily="18" charset="0"/>
                <a:cs typeface="Times New Roman" panose="02020603050405020304" pitchFamily="18" charset="0"/>
              </a:rPr>
              <a:t>Jidong</a:t>
            </a:r>
            <a:r>
              <a:rPr lang="en-US" sz="1200" b="1" dirty="0">
                <a:solidFill>
                  <a:schemeClr val="tx2"/>
                </a:solidFill>
                <a:effectLst/>
                <a:latin typeface="Times New Roman" panose="02020603050405020304" pitchFamily="18" charset="0"/>
                <a:cs typeface="Times New Roman" panose="02020603050405020304" pitchFamily="18" charset="0"/>
              </a:rPr>
              <a:t> Tian, </a:t>
            </a:r>
            <a:r>
              <a:rPr lang="en-US" sz="1200" b="1" dirty="0" err="1">
                <a:solidFill>
                  <a:schemeClr val="tx2"/>
                </a:solidFill>
                <a:effectLst/>
                <a:latin typeface="Times New Roman" panose="02020603050405020304" pitchFamily="18" charset="0"/>
                <a:cs typeface="Times New Roman" panose="02020603050405020304" pitchFamily="18" charset="0"/>
              </a:rPr>
              <a:t>Liqiang</a:t>
            </a:r>
            <a:r>
              <a:rPr lang="en-US" sz="1200" b="1" dirty="0">
                <a:solidFill>
                  <a:schemeClr val="tx2"/>
                </a:solidFill>
                <a:effectLst/>
                <a:latin typeface="Times New Roman" panose="02020603050405020304" pitchFamily="18" charset="0"/>
                <a:cs typeface="Times New Roman" panose="02020603050405020304" pitchFamily="18" charset="0"/>
              </a:rPr>
              <a:t> Xiao, Hao He, and </a:t>
            </a:r>
            <a:r>
              <a:rPr lang="en-US" sz="1200" b="1" dirty="0" err="1">
                <a:solidFill>
                  <a:schemeClr val="tx2"/>
                </a:solidFill>
                <a:effectLst/>
                <a:latin typeface="Times New Roman" panose="02020603050405020304" pitchFamily="18" charset="0"/>
                <a:cs typeface="Times New Roman" panose="02020603050405020304" pitchFamily="18" charset="0"/>
              </a:rPr>
              <a:t>Yaohui</a:t>
            </a:r>
            <a:r>
              <a:rPr lang="en-US" sz="1200" b="1" dirty="0">
                <a:solidFill>
                  <a:schemeClr val="tx2"/>
                </a:solidFill>
                <a:effectLst/>
                <a:latin typeface="Times New Roman" panose="02020603050405020304" pitchFamily="18" charset="0"/>
                <a:cs typeface="Times New Roman" panose="02020603050405020304" pitchFamily="18" charset="0"/>
              </a:rPr>
              <a:t> </a:t>
            </a:r>
            <a:r>
              <a:rPr lang="en-US" sz="1200" b="1" dirty="0" err="1">
                <a:solidFill>
                  <a:schemeClr val="tx2"/>
                </a:solidFill>
                <a:effectLst/>
                <a:latin typeface="Times New Roman" panose="02020603050405020304" pitchFamily="18" charset="0"/>
                <a:cs typeface="Times New Roman" panose="02020603050405020304" pitchFamily="18" charset="0"/>
              </a:rPr>
              <a:t>Jin</a:t>
            </a:r>
            <a:r>
              <a:rPr lang="en-US" sz="1200" b="1" dirty="0">
                <a:solidFill>
                  <a:schemeClr val="tx2"/>
                </a:solidFill>
                <a:effectLst/>
                <a:latin typeface="Times New Roman" panose="02020603050405020304" pitchFamily="18" charset="0"/>
                <a:cs typeface="Times New Roman" panose="02020603050405020304" pitchFamily="18" charset="0"/>
              </a:rPr>
              <a:t>. Multi- task learning for logically dependent tasks from the perspective of causal inference. EMNLP 2020 </a:t>
            </a:r>
          </a:p>
        </p:txBody>
      </p:sp>
      <p:sp>
        <p:nvSpPr>
          <p:cNvPr id="6" name="被告人张某驾驶安全设施不合格的重型罐式半挂牵引车，与沿庞庄路由西向东行驶的被害人张某某驾驶的无牌二轮摩托车相撞，致被害人张某某受伤，经医院抢救无效死亡。被告人张某负事故主要责任。">
            <a:extLst>
              <a:ext uri="{FF2B5EF4-FFF2-40B4-BE49-F238E27FC236}">
                <a16:creationId xmlns:a16="http://schemas.microsoft.com/office/drawing/2014/main" id="{BF52A04F-F7C6-F431-15ED-99EDC140BC61}"/>
              </a:ext>
            </a:extLst>
          </p:cNvPr>
          <p:cNvSpPr txBox="1"/>
          <p:nvPr/>
        </p:nvSpPr>
        <p:spPr>
          <a:xfrm>
            <a:off x="238943" y="1824694"/>
            <a:ext cx="4055396" cy="1681514"/>
          </a:xfrm>
          <a:prstGeom prst="rect">
            <a:avLst/>
          </a:prstGeom>
          <a:ln w="28575">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144000" rIns="108000" bIns="144000" anchor="ctr">
            <a:spAutoFit/>
          </a:bodyPr>
          <a:lstStyle/>
          <a:p>
            <a:pPr algn="just" defTabSz="228600">
              <a:lnSpc>
                <a:spcPct val="114000"/>
              </a:lnSpc>
              <a:defRPr b="0">
                <a:latin typeface="Songti SC Regular"/>
                <a:ea typeface="Songti SC Regular"/>
                <a:cs typeface="Songti SC Regular"/>
                <a:sym typeface="Songti SC Regular"/>
              </a:defRPr>
            </a:pPr>
            <a:r>
              <a:rPr sz="1600" dirty="0">
                <a:solidFill>
                  <a:schemeClr val="tx2"/>
                </a:solidFill>
              </a:rPr>
              <a:t>被告人张某</a:t>
            </a:r>
            <a:r>
              <a:rPr sz="1600" b="1" dirty="0">
                <a:latin typeface="Microsoft YaHei"/>
                <a:ea typeface="Microsoft YaHei"/>
                <a:cs typeface="Microsoft YaHei"/>
                <a:sym typeface="Microsoft YaHei"/>
              </a:rPr>
              <a:t>驾驶</a:t>
            </a:r>
            <a:r>
              <a:rPr sz="1600" dirty="0">
                <a:solidFill>
                  <a:schemeClr val="tx2"/>
                </a:solidFill>
              </a:rPr>
              <a:t>安全设施不合格的重型罐式半挂牵引</a:t>
            </a:r>
            <a:r>
              <a:rPr sz="1600" b="1" dirty="0">
                <a:latin typeface="Microsoft YaHei"/>
                <a:ea typeface="Microsoft YaHei"/>
                <a:cs typeface="Microsoft YaHei"/>
                <a:sym typeface="Microsoft YaHei"/>
              </a:rPr>
              <a:t>车</a:t>
            </a:r>
            <a:r>
              <a:rPr sz="1600" dirty="0">
                <a:solidFill>
                  <a:schemeClr val="tx2"/>
                </a:solidFill>
              </a:rPr>
              <a:t>，与沿庞庄路由西向东行驶的被害人张某某驾驶的无牌二轮摩托车</a:t>
            </a:r>
            <a:r>
              <a:rPr sz="1600" dirty="0">
                <a:latin typeface="Microsoft YaHei" panose="020B0503020204020204" pitchFamily="34" charset="-122"/>
                <a:ea typeface="Microsoft YaHei" panose="020B0503020204020204" pitchFamily="34" charset="-122"/>
              </a:rPr>
              <a:t>相撞</a:t>
            </a:r>
            <a:r>
              <a:rPr sz="1600" dirty="0">
                <a:solidFill>
                  <a:schemeClr val="tx2"/>
                </a:solidFill>
              </a:rPr>
              <a:t>，致被害人张某某受伤，经</a:t>
            </a:r>
            <a:r>
              <a:rPr sz="1600" b="1" dirty="0">
                <a:latin typeface="Microsoft YaHei"/>
                <a:ea typeface="Microsoft YaHei"/>
                <a:cs typeface="Microsoft YaHei"/>
                <a:sym typeface="Microsoft YaHei"/>
              </a:rPr>
              <a:t>医院抢救无效死亡</a:t>
            </a:r>
            <a:r>
              <a:rPr sz="1600" dirty="0">
                <a:solidFill>
                  <a:schemeClr val="tx2"/>
                </a:solidFill>
              </a:rPr>
              <a:t>。被告人张某</a:t>
            </a:r>
            <a:r>
              <a:rPr sz="1600" b="1" dirty="0">
                <a:latin typeface="Microsoft YaHei"/>
                <a:ea typeface="Microsoft YaHei"/>
                <a:cs typeface="Microsoft YaHei"/>
                <a:sym typeface="Microsoft YaHei"/>
              </a:rPr>
              <a:t>负事故主要责任</a:t>
            </a:r>
            <a:r>
              <a:rPr sz="1600" dirty="0">
                <a:solidFill>
                  <a:schemeClr val="tx2"/>
                </a:solidFill>
              </a:rPr>
              <a:t>。</a:t>
            </a:r>
          </a:p>
        </p:txBody>
      </p:sp>
      <p:grpSp>
        <p:nvGrpSpPr>
          <p:cNvPr id="7" name="成组">
            <a:extLst>
              <a:ext uri="{FF2B5EF4-FFF2-40B4-BE49-F238E27FC236}">
                <a16:creationId xmlns:a16="http://schemas.microsoft.com/office/drawing/2014/main" id="{3B9F7FD9-B3A9-2FFB-16C7-BA576C860C48}"/>
              </a:ext>
            </a:extLst>
          </p:cNvPr>
          <p:cNvGrpSpPr/>
          <p:nvPr/>
        </p:nvGrpSpPr>
        <p:grpSpPr>
          <a:xfrm>
            <a:off x="4413270" y="1550662"/>
            <a:ext cx="3380570" cy="2213431"/>
            <a:chOff x="-437448" y="72727"/>
            <a:chExt cx="6761137" cy="4426861"/>
          </a:xfrm>
        </p:grpSpPr>
        <p:sp>
          <p:nvSpPr>
            <p:cNvPr id="8" name="驾驶车">
              <a:extLst>
                <a:ext uri="{FF2B5EF4-FFF2-40B4-BE49-F238E27FC236}">
                  <a16:creationId xmlns:a16="http://schemas.microsoft.com/office/drawing/2014/main" id="{DC3946CA-4F4A-5987-6E34-512214B6DAFA}"/>
                </a:ext>
              </a:extLst>
            </p:cNvPr>
            <p:cNvSpPr txBox="1"/>
            <p:nvPr/>
          </p:nvSpPr>
          <p:spPr>
            <a:xfrm>
              <a:off x="145930" y="1731823"/>
              <a:ext cx="2489441" cy="964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just" defTabSz="228600">
                <a:defRPr sz="6000" b="0">
                  <a:solidFill>
                    <a:schemeClr val="accent5">
                      <a:hueOff val="-82419"/>
                      <a:satOff val="-9513"/>
                      <a:lumOff val="-16343"/>
                    </a:schemeClr>
                  </a:solidFill>
                  <a:latin typeface="Songti SC Regular"/>
                  <a:ea typeface="Songti SC Regular"/>
                  <a:cs typeface="Songti SC Regular"/>
                  <a:sym typeface="Songti SC Regular"/>
                </a:defRPr>
              </a:pPr>
              <a:r>
                <a:rPr sz="2800" dirty="0" err="1">
                  <a:solidFill>
                    <a:schemeClr val="tx2"/>
                  </a:solidFill>
                  <a:latin typeface="Microsoft YaHei"/>
                  <a:ea typeface="Microsoft YaHei"/>
                  <a:cs typeface="Microsoft YaHei"/>
                  <a:sym typeface="Microsoft YaHei"/>
                </a:rPr>
                <a:t>驾驶车</a:t>
              </a:r>
              <a:endParaRPr sz="2800" dirty="0">
                <a:solidFill>
                  <a:schemeClr val="tx2"/>
                </a:solidFill>
                <a:latin typeface="Microsoft YaHei"/>
                <a:ea typeface="Microsoft YaHei"/>
                <a:cs typeface="Microsoft YaHei"/>
                <a:sym typeface="Microsoft YaHei"/>
              </a:endParaRPr>
            </a:p>
          </p:txBody>
        </p:sp>
        <p:sp>
          <p:nvSpPr>
            <p:cNvPr id="9" name="安全设施不合格">
              <a:extLst>
                <a:ext uri="{FF2B5EF4-FFF2-40B4-BE49-F238E27FC236}">
                  <a16:creationId xmlns:a16="http://schemas.microsoft.com/office/drawing/2014/main" id="{745B4AC7-E163-FF0B-AFCE-CD9705B59E58}"/>
                </a:ext>
              </a:extLst>
            </p:cNvPr>
            <p:cNvSpPr txBox="1"/>
            <p:nvPr/>
          </p:nvSpPr>
          <p:spPr>
            <a:xfrm>
              <a:off x="-437448" y="2740082"/>
              <a:ext cx="2975172"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安全设施不合格</a:t>
              </a:r>
              <a:endParaRPr sz="1600" dirty="0">
                <a:solidFill>
                  <a:schemeClr val="tx2"/>
                </a:solidFill>
              </a:endParaRPr>
            </a:p>
          </p:txBody>
        </p:sp>
        <p:sp>
          <p:nvSpPr>
            <p:cNvPr id="10" name="重型罐式">
              <a:extLst>
                <a:ext uri="{FF2B5EF4-FFF2-40B4-BE49-F238E27FC236}">
                  <a16:creationId xmlns:a16="http://schemas.microsoft.com/office/drawing/2014/main" id="{7D8ACAA8-20A2-B0F2-2893-168DE08946CB}"/>
                </a:ext>
              </a:extLst>
            </p:cNvPr>
            <p:cNvSpPr txBox="1"/>
            <p:nvPr/>
          </p:nvSpPr>
          <p:spPr>
            <a:xfrm>
              <a:off x="1775937" y="261285"/>
              <a:ext cx="1744067"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重型罐式</a:t>
              </a:r>
              <a:endParaRPr sz="1600" dirty="0">
                <a:solidFill>
                  <a:schemeClr val="tx2"/>
                </a:solidFill>
              </a:endParaRPr>
            </a:p>
          </p:txBody>
        </p:sp>
        <p:sp>
          <p:nvSpPr>
            <p:cNvPr id="11" name="半挂牵引车">
              <a:extLst>
                <a:ext uri="{FF2B5EF4-FFF2-40B4-BE49-F238E27FC236}">
                  <a16:creationId xmlns:a16="http://schemas.microsoft.com/office/drawing/2014/main" id="{71813A4D-CBE2-7BA7-85FA-D7674507B005}"/>
                </a:ext>
              </a:extLst>
            </p:cNvPr>
            <p:cNvSpPr txBox="1"/>
            <p:nvPr/>
          </p:nvSpPr>
          <p:spPr>
            <a:xfrm>
              <a:off x="101372" y="1014789"/>
              <a:ext cx="215443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半挂牵引车</a:t>
              </a:r>
              <a:endParaRPr sz="1600" dirty="0">
                <a:solidFill>
                  <a:schemeClr val="tx2"/>
                </a:solidFill>
              </a:endParaRPr>
            </a:p>
          </p:txBody>
        </p:sp>
        <p:sp>
          <p:nvSpPr>
            <p:cNvPr id="12" name="医院抢救">
              <a:extLst>
                <a:ext uri="{FF2B5EF4-FFF2-40B4-BE49-F238E27FC236}">
                  <a16:creationId xmlns:a16="http://schemas.microsoft.com/office/drawing/2014/main" id="{F9A51F15-D4CC-B6C0-852B-2D14BD8EFEA0}"/>
                </a:ext>
              </a:extLst>
            </p:cNvPr>
            <p:cNvSpPr txBox="1"/>
            <p:nvPr/>
          </p:nvSpPr>
          <p:spPr>
            <a:xfrm rot="16200000">
              <a:off x="2255412" y="2411789"/>
              <a:ext cx="1744068"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医院抢救</a:t>
              </a:r>
              <a:endParaRPr sz="1600" dirty="0">
                <a:solidFill>
                  <a:schemeClr val="tx2"/>
                </a:solidFill>
              </a:endParaRPr>
            </a:p>
          </p:txBody>
        </p:sp>
        <p:sp>
          <p:nvSpPr>
            <p:cNvPr id="13" name="无效死亡">
              <a:extLst>
                <a:ext uri="{FF2B5EF4-FFF2-40B4-BE49-F238E27FC236}">
                  <a16:creationId xmlns:a16="http://schemas.microsoft.com/office/drawing/2014/main" id="{369411CB-1F51-A92F-2557-6552930A8073}"/>
                </a:ext>
              </a:extLst>
            </p:cNvPr>
            <p:cNvSpPr txBox="1"/>
            <p:nvPr/>
          </p:nvSpPr>
          <p:spPr>
            <a:xfrm>
              <a:off x="2573306" y="830123"/>
              <a:ext cx="2975172" cy="964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sz="6000">
                  <a:solidFill>
                    <a:schemeClr val="accent5">
                      <a:hueOff val="-82419"/>
                      <a:satOff val="-9513"/>
                      <a:lumOff val="-16343"/>
                    </a:schemeClr>
                  </a:solidFill>
                  <a:latin typeface="Microsoft YaHei"/>
                  <a:ea typeface="Microsoft YaHei"/>
                  <a:cs typeface="Microsoft YaHei"/>
                  <a:sym typeface="Microsoft YaHei"/>
                </a:defRPr>
              </a:lvl1pPr>
            </a:lstStyle>
            <a:p>
              <a:pPr>
                <a:defRPr b="0">
                  <a:latin typeface="Songti SC Regular"/>
                  <a:ea typeface="Songti SC Regular"/>
                  <a:cs typeface="Songti SC Regular"/>
                  <a:sym typeface="Songti SC Regular"/>
                </a:defRPr>
              </a:pPr>
              <a:r>
                <a:rPr sz="2800" b="1" dirty="0" err="1">
                  <a:solidFill>
                    <a:schemeClr val="tx2"/>
                  </a:solidFill>
                </a:rPr>
                <a:t>无效死亡</a:t>
              </a:r>
              <a:endParaRPr sz="2800" b="1" dirty="0">
                <a:solidFill>
                  <a:schemeClr val="tx2"/>
                </a:solidFill>
              </a:endParaRPr>
            </a:p>
          </p:txBody>
        </p:sp>
        <p:sp>
          <p:nvSpPr>
            <p:cNvPr id="14" name="负事故主要责任">
              <a:extLst>
                <a:ext uri="{FF2B5EF4-FFF2-40B4-BE49-F238E27FC236}">
                  <a16:creationId xmlns:a16="http://schemas.microsoft.com/office/drawing/2014/main" id="{39BE48D3-1D75-34E0-8231-193350ADBFE3}"/>
                </a:ext>
              </a:extLst>
            </p:cNvPr>
            <p:cNvSpPr txBox="1"/>
            <p:nvPr/>
          </p:nvSpPr>
          <p:spPr>
            <a:xfrm>
              <a:off x="562639" y="3535222"/>
              <a:ext cx="5129607" cy="964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sz="6000">
                  <a:solidFill>
                    <a:schemeClr val="accent5">
                      <a:hueOff val="-82419"/>
                      <a:satOff val="-9513"/>
                      <a:lumOff val="-16343"/>
                    </a:schemeClr>
                  </a:solidFill>
                  <a:latin typeface="Microsoft YaHei"/>
                  <a:ea typeface="Microsoft YaHei"/>
                  <a:cs typeface="Microsoft YaHei"/>
                  <a:sym typeface="Microsoft YaHei"/>
                </a:defRPr>
              </a:lvl1pPr>
            </a:lstStyle>
            <a:p>
              <a:pPr>
                <a:defRPr b="0">
                  <a:latin typeface="Songti SC Regular"/>
                  <a:ea typeface="Songti SC Regular"/>
                  <a:cs typeface="Songti SC Regular"/>
                  <a:sym typeface="Songti SC Regular"/>
                </a:defRPr>
              </a:pPr>
              <a:r>
                <a:rPr sz="2800" b="1" dirty="0" err="1">
                  <a:solidFill>
                    <a:schemeClr val="tx2"/>
                  </a:solidFill>
                </a:rPr>
                <a:t>负事故主要责任</a:t>
              </a:r>
              <a:endParaRPr sz="2800" b="1" dirty="0">
                <a:solidFill>
                  <a:schemeClr val="tx2"/>
                </a:solidFill>
              </a:endParaRPr>
            </a:p>
          </p:txBody>
        </p:sp>
        <p:sp>
          <p:nvSpPr>
            <p:cNvPr id="15" name="相撞">
              <a:extLst>
                <a:ext uri="{FF2B5EF4-FFF2-40B4-BE49-F238E27FC236}">
                  <a16:creationId xmlns:a16="http://schemas.microsoft.com/office/drawing/2014/main" id="{74949606-923F-B4A5-787D-43B2A2E65A22}"/>
                </a:ext>
              </a:extLst>
            </p:cNvPr>
            <p:cNvSpPr txBox="1"/>
            <p:nvPr/>
          </p:nvSpPr>
          <p:spPr>
            <a:xfrm>
              <a:off x="4106237" y="2756632"/>
              <a:ext cx="1128513" cy="7181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sz="4500">
                  <a:solidFill>
                    <a:schemeClr val="accent5"/>
                  </a:solidFill>
                  <a:latin typeface="Microsoft YaHei"/>
                  <a:ea typeface="Microsoft YaHei"/>
                  <a:cs typeface="Microsoft YaHei"/>
                  <a:sym typeface="Microsoft YaHei"/>
                </a:defRPr>
              </a:lvl1pPr>
            </a:lstStyle>
            <a:p>
              <a:r>
                <a:rPr sz="2000" dirty="0" err="1">
                  <a:solidFill>
                    <a:schemeClr val="tx2"/>
                  </a:solidFill>
                </a:rPr>
                <a:t>相撞</a:t>
              </a:r>
              <a:endParaRPr sz="2000" dirty="0">
                <a:solidFill>
                  <a:schemeClr val="tx2"/>
                </a:solidFill>
              </a:endParaRPr>
            </a:p>
          </p:txBody>
        </p:sp>
        <p:sp>
          <p:nvSpPr>
            <p:cNvPr id="16" name="受伤">
              <a:extLst>
                <a:ext uri="{FF2B5EF4-FFF2-40B4-BE49-F238E27FC236}">
                  <a16:creationId xmlns:a16="http://schemas.microsoft.com/office/drawing/2014/main" id="{984066BF-9009-940E-66A6-8594C23E6167}"/>
                </a:ext>
              </a:extLst>
            </p:cNvPr>
            <p:cNvSpPr txBox="1"/>
            <p:nvPr/>
          </p:nvSpPr>
          <p:spPr>
            <a:xfrm>
              <a:off x="3937913" y="72727"/>
              <a:ext cx="1128513" cy="7181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sz="4500">
                  <a:solidFill>
                    <a:schemeClr val="accent5"/>
                  </a:solidFill>
                  <a:latin typeface="Microsoft YaHei"/>
                  <a:ea typeface="Microsoft YaHei"/>
                  <a:cs typeface="Microsoft YaHei"/>
                  <a:sym typeface="Microsoft YaHei"/>
                </a:defRPr>
              </a:lvl1pPr>
            </a:lstStyle>
            <a:p>
              <a:r>
                <a:rPr sz="2000" dirty="0" err="1">
                  <a:solidFill>
                    <a:schemeClr val="tx2"/>
                  </a:solidFill>
                </a:rPr>
                <a:t>受伤</a:t>
              </a:r>
              <a:endParaRPr sz="2000" dirty="0">
                <a:solidFill>
                  <a:schemeClr val="tx2"/>
                </a:solidFill>
              </a:endParaRPr>
            </a:p>
          </p:txBody>
        </p:sp>
        <p:sp>
          <p:nvSpPr>
            <p:cNvPr id="17" name="二轮摩托车">
              <a:extLst>
                <a:ext uri="{FF2B5EF4-FFF2-40B4-BE49-F238E27FC236}">
                  <a16:creationId xmlns:a16="http://schemas.microsoft.com/office/drawing/2014/main" id="{3234942A-0ED1-7915-30EF-54517039F4F6}"/>
                </a:ext>
              </a:extLst>
            </p:cNvPr>
            <p:cNvSpPr txBox="1"/>
            <p:nvPr/>
          </p:nvSpPr>
          <p:spPr>
            <a:xfrm>
              <a:off x="3593278" y="1976815"/>
              <a:ext cx="215443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二轮摩托车</a:t>
              </a:r>
              <a:endParaRPr sz="1600" dirty="0">
                <a:solidFill>
                  <a:schemeClr val="tx2"/>
                </a:solidFill>
              </a:endParaRPr>
            </a:p>
          </p:txBody>
        </p:sp>
        <p:sp>
          <p:nvSpPr>
            <p:cNvPr id="18" name="安全设施不合格">
              <a:extLst>
                <a:ext uri="{FF2B5EF4-FFF2-40B4-BE49-F238E27FC236}">
                  <a16:creationId xmlns:a16="http://schemas.microsoft.com/office/drawing/2014/main" id="{AB328A64-038D-FABF-2E8D-617516854523}"/>
                </a:ext>
              </a:extLst>
            </p:cNvPr>
            <p:cNvSpPr txBox="1"/>
            <p:nvPr/>
          </p:nvSpPr>
          <p:spPr>
            <a:xfrm rot="16200000">
              <a:off x="4538585" y="1732339"/>
              <a:ext cx="2975173"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just" defTabSz="457200">
                <a:defRPr b="0">
                  <a:solidFill>
                    <a:schemeClr val="accent5">
                      <a:hueOff val="-152896"/>
                      <a:lumOff val="12368"/>
                    </a:schemeClr>
                  </a:solidFill>
                  <a:latin typeface="Microsoft YaHei Light"/>
                  <a:ea typeface="Microsoft YaHei Light"/>
                  <a:cs typeface="Microsoft YaHei Light"/>
                  <a:sym typeface="Microsoft YaHei Light"/>
                </a:defRPr>
              </a:lvl1pPr>
            </a:lstStyle>
            <a:p>
              <a:r>
                <a:rPr sz="1600" dirty="0" err="1">
                  <a:solidFill>
                    <a:schemeClr val="tx2"/>
                  </a:solidFill>
                </a:rPr>
                <a:t>安全设施不合格</a:t>
              </a:r>
              <a:endParaRPr sz="1600" dirty="0">
                <a:solidFill>
                  <a:schemeClr val="tx2"/>
                </a:solidFill>
              </a:endParaRPr>
            </a:p>
          </p:txBody>
        </p:sp>
      </p:grpSp>
      <p:sp>
        <p:nvSpPr>
          <p:cNvPr id="19" name="法条">
            <a:extLst>
              <a:ext uri="{FF2B5EF4-FFF2-40B4-BE49-F238E27FC236}">
                <a16:creationId xmlns:a16="http://schemas.microsoft.com/office/drawing/2014/main" id="{51A7B50A-77BF-017A-4A67-150B69D6260B}"/>
              </a:ext>
            </a:extLst>
          </p:cNvPr>
          <p:cNvSpPr txBox="1"/>
          <p:nvPr/>
        </p:nvSpPr>
        <p:spPr>
          <a:xfrm>
            <a:off x="11140684" y="1729290"/>
            <a:ext cx="794504"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dirty="0" err="1">
                <a:solidFill>
                  <a:schemeClr val="tx1"/>
                </a:solidFill>
              </a:rPr>
              <a:t>法条</a:t>
            </a:r>
            <a:endParaRPr sz="1800" dirty="0">
              <a:solidFill>
                <a:schemeClr val="tx1"/>
              </a:solidFill>
            </a:endParaRPr>
          </a:p>
        </p:txBody>
      </p:sp>
      <p:sp>
        <p:nvSpPr>
          <p:cNvPr id="20" name="罪名">
            <a:extLst>
              <a:ext uri="{FF2B5EF4-FFF2-40B4-BE49-F238E27FC236}">
                <a16:creationId xmlns:a16="http://schemas.microsoft.com/office/drawing/2014/main" id="{0B924CD9-AFE7-B676-501F-F54DA23FD104}"/>
              </a:ext>
            </a:extLst>
          </p:cNvPr>
          <p:cNvSpPr txBox="1"/>
          <p:nvPr/>
        </p:nvSpPr>
        <p:spPr>
          <a:xfrm>
            <a:off x="11140684" y="2538181"/>
            <a:ext cx="794504"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a:solidFill>
                  <a:schemeClr val="tx1"/>
                </a:solidFill>
              </a:rPr>
              <a:t>罪名</a:t>
            </a:r>
          </a:p>
        </p:txBody>
      </p:sp>
      <p:sp>
        <p:nvSpPr>
          <p:cNvPr id="21" name="刑期">
            <a:extLst>
              <a:ext uri="{FF2B5EF4-FFF2-40B4-BE49-F238E27FC236}">
                <a16:creationId xmlns:a16="http://schemas.microsoft.com/office/drawing/2014/main" id="{CA0C5C53-4D35-F8AC-F1EA-9197399A9D59}"/>
              </a:ext>
            </a:extLst>
          </p:cNvPr>
          <p:cNvSpPr txBox="1"/>
          <p:nvPr/>
        </p:nvSpPr>
        <p:spPr>
          <a:xfrm>
            <a:off x="11140684" y="3347072"/>
            <a:ext cx="794504"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a:solidFill>
                  <a:schemeClr val="tx1"/>
                </a:solidFill>
              </a:rPr>
              <a:t>刑期</a:t>
            </a:r>
          </a:p>
        </p:txBody>
      </p:sp>
      <p:sp>
        <p:nvSpPr>
          <p:cNvPr id="22" name="线条">
            <a:extLst>
              <a:ext uri="{FF2B5EF4-FFF2-40B4-BE49-F238E27FC236}">
                <a16:creationId xmlns:a16="http://schemas.microsoft.com/office/drawing/2014/main" id="{EEC7E19A-4253-CD35-10DA-A8B37B1AC4B4}"/>
              </a:ext>
            </a:extLst>
          </p:cNvPr>
          <p:cNvSpPr/>
          <p:nvPr/>
        </p:nvSpPr>
        <p:spPr>
          <a:xfrm>
            <a:off x="7864552" y="1893437"/>
            <a:ext cx="3165486" cy="1"/>
          </a:xfrm>
          <a:prstGeom prst="line">
            <a:avLst/>
          </a:prstGeom>
          <a:ln w="76200" cap="rnd">
            <a:solidFill>
              <a:srgbClr val="000000"/>
            </a:solidFill>
            <a:prstDash val="sysDot"/>
            <a:tailEnd type="triangle"/>
          </a:ln>
        </p:spPr>
        <p:txBody>
          <a:bodyPr lIns="0" tIns="0" rIns="0" bIns="0" anchor="ctr"/>
          <a:lstStyle/>
          <a:p>
            <a:pPr>
              <a:defRPr sz="3200" b="0">
                <a:solidFill>
                  <a:srgbClr val="FFFFFF"/>
                </a:solidFill>
                <a:latin typeface="+mn-lt"/>
                <a:ea typeface="+mn-ea"/>
                <a:cs typeface="+mn-cs"/>
                <a:sym typeface="Helvetica Neue Medium"/>
              </a:defRPr>
            </a:pPr>
            <a:endParaRPr sz="1400"/>
          </a:p>
        </p:txBody>
      </p:sp>
      <p:sp>
        <p:nvSpPr>
          <p:cNvPr id="23" name="分类预测模型1">
            <a:extLst>
              <a:ext uri="{FF2B5EF4-FFF2-40B4-BE49-F238E27FC236}">
                <a16:creationId xmlns:a16="http://schemas.microsoft.com/office/drawing/2014/main" id="{348A5DD2-9415-7A5A-4276-C93083138BE2}"/>
              </a:ext>
            </a:extLst>
          </p:cNvPr>
          <p:cNvSpPr txBox="1"/>
          <p:nvPr/>
        </p:nvSpPr>
        <p:spPr>
          <a:xfrm>
            <a:off x="8430075" y="1729290"/>
            <a:ext cx="2007499"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dirty="0">
                <a:solidFill>
                  <a:schemeClr val="tx2"/>
                </a:solidFill>
              </a:rPr>
              <a:t>分类预测模型1</a:t>
            </a:r>
          </a:p>
        </p:txBody>
      </p:sp>
      <p:sp>
        <p:nvSpPr>
          <p:cNvPr id="24" name="线条">
            <a:extLst>
              <a:ext uri="{FF2B5EF4-FFF2-40B4-BE49-F238E27FC236}">
                <a16:creationId xmlns:a16="http://schemas.microsoft.com/office/drawing/2014/main" id="{D64ABD1F-0243-7676-8367-79554A2107B3}"/>
              </a:ext>
            </a:extLst>
          </p:cNvPr>
          <p:cNvSpPr/>
          <p:nvPr/>
        </p:nvSpPr>
        <p:spPr>
          <a:xfrm>
            <a:off x="7864552" y="2702328"/>
            <a:ext cx="3165486" cy="0"/>
          </a:xfrm>
          <a:prstGeom prst="line">
            <a:avLst/>
          </a:prstGeom>
          <a:ln w="76200" cap="rnd">
            <a:solidFill>
              <a:srgbClr val="000000"/>
            </a:solidFill>
            <a:prstDash val="sysDot"/>
            <a:tailEnd type="triangle"/>
          </a:ln>
        </p:spPr>
        <p:txBody>
          <a:bodyPr lIns="0" tIns="0" rIns="0" bIns="0" anchor="ctr"/>
          <a:lstStyle/>
          <a:p>
            <a:pPr>
              <a:defRPr sz="3200" b="0">
                <a:solidFill>
                  <a:srgbClr val="FFFFFF"/>
                </a:solidFill>
                <a:latin typeface="+mn-lt"/>
                <a:ea typeface="+mn-ea"/>
                <a:cs typeface="+mn-cs"/>
                <a:sym typeface="Helvetica Neue Medium"/>
              </a:defRPr>
            </a:pPr>
            <a:endParaRPr sz="1400"/>
          </a:p>
        </p:txBody>
      </p:sp>
      <p:sp>
        <p:nvSpPr>
          <p:cNvPr id="25" name="分类预测模型2">
            <a:extLst>
              <a:ext uri="{FF2B5EF4-FFF2-40B4-BE49-F238E27FC236}">
                <a16:creationId xmlns:a16="http://schemas.microsoft.com/office/drawing/2014/main" id="{7E9EA515-B0C7-0DB5-8C74-4CDAC2309C9B}"/>
              </a:ext>
            </a:extLst>
          </p:cNvPr>
          <p:cNvSpPr txBox="1"/>
          <p:nvPr/>
        </p:nvSpPr>
        <p:spPr>
          <a:xfrm>
            <a:off x="8430075" y="2538181"/>
            <a:ext cx="2007499"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a:solidFill>
                  <a:schemeClr val="tx2"/>
                </a:solidFill>
              </a:rPr>
              <a:t>分类预测模型2</a:t>
            </a:r>
          </a:p>
        </p:txBody>
      </p:sp>
      <p:sp>
        <p:nvSpPr>
          <p:cNvPr id="26" name="线条">
            <a:extLst>
              <a:ext uri="{FF2B5EF4-FFF2-40B4-BE49-F238E27FC236}">
                <a16:creationId xmlns:a16="http://schemas.microsoft.com/office/drawing/2014/main" id="{2A69065C-5ECD-C462-F35B-ACEAFB334A15}"/>
              </a:ext>
            </a:extLst>
          </p:cNvPr>
          <p:cNvSpPr/>
          <p:nvPr/>
        </p:nvSpPr>
        <p:spPr>
          <a:xfrm>
            <a:off x="7864552" y="3511219"/>
            <a:ext cx="3165486" cy="1"/>
          </a:xfrm>
          <a:prstGeom prst="line">
            <a:avLst/>
          </a:prstGeom>
          <a:ln w="76200" cap="rnd">
            <a:solidFill>
              <a:srgbClr val="000000"/>
            </a:solidFill>
            <a:prstDash val="sysDot"/>
            <a:tailEnd type="triangle"/>
          </a:ln>
        </p:spPr>
        <p:txBody>
          <a:bodyPr lIns="0" tIns="0" rIns="0" bIns="0" anchor="ctr"/>
          <a:lstStyle/>
          <a:p>
            <a:pPr>
              <a:defRPr sz="3200" b="0">
                <a:solidFill>
                  <a:srgbClr val="FFFFFF"/>
                </a:solidFill>
                <a:latin typeface="+mn-lt"/>
                <a:ea typeface="+mn-ea"/>
                <a:cs typeface="+mn-cs"/>
                <a:sym typeface="Helvetica Neue Medium"/>
              </a:defRPr>
            </a:pPr>
            <a:endParaRPr sz="1400"/>
          </a:p>
        </p:txBody>
      </p:sp>
      <p:sp>
        <p:nvSpPr>
          <p:cNvPr id="27" name="分类预测模型3">
            <a:extLst>
              <a:ext uri="{FF2B5EF4-FFF2-40B4-BE49-F238E27FC236}">
                <a16:creationId xmlns:a16="http://schemas.microsoft.com/office/drawing/2014/main" id="{58E683F2-DC5A-6653-FFBF-355F5D501AC8}"/>
              </a:ext>
            </a:extLst>
          </p:cNvPr>
          <p:cNvSpPr txBox="1"/>
          <p:nvPr/>
        </p:nvSpPr>
        <p:spPr>
          <a:xfrm>
            <a:off x="8430075" y="3347072"/>
            <a:ext cx="2007499" cy="328295"/>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4000" b="0">
                <a:solidFill>
                  <a:srgbClr val="0433FF"/>
                </a:solidFill>
                <a:latin typeface="Microsoft YaHei"/>
                <a:ea typeface="Microsoft YaHei"/>
                <a:cs typeface="Microsoft YaHei"/>
                <a:sym typeface="Microsoft YaHei"/>
              </a:defRPr>
            </a:lvl1pPr>
          </a:lstStyle>
          <a:p>
            <a:pPr algn="ctr"/>
            <a:r>
              <a:rPr sz="1800">
                <a:solidFill>
                  <a:schemeClr val="tx2"/>
                </a:solidFill>
              </a:rPr>
              <a:t>分类预测模型3</a:t>
            </a:r>
          </a:p>
        </p:txBody>
      </p:sp>
      <p:sp>
        <p:nvSpPr>
          <p:cNvPr id="28" name="线条">
            <a:extLst>
              <a:ext uri="{FF2B5EF4-FFF2-40B4-BE49-F238E27FC236}">
                <a16:creationId xmlns:a16="http://schemas.microsoft.com/office/drawing/2014/main" id="{17561F77-0ECB-AFF6-996E-33A117A5C406}"/>
              </a:ext>
            </a:extLst>
          </p:cNvPr>
          <p:cNvSpPr/>
          <p:nvPr/>
        </p:nvSpPr>
        <p:spPr>
          <a:xfrm>
            <a:off x="3055942" y="1152528"/>
            <a:ext cx="6080116" cy="1"/>
          </a:xfrm>
          <a:prstGeom prst="line">
            <a:avLst/>
          </a:prstGeom>
          <a:ln w="152400">
            <a:solidFill>
              <a:srgbClr val="000000"/>
            </a:solidFill>
            <a:miter lim="400000"/>
            <a:tailEnd type="triangle"/>
          </a:ln>
        </p:spPr>
        <p:txBody>
          <a:bodyPr lIns="0" tIns="0" rIns="0" bIns="0" anchor="ctr"/>
          <a:lstStyle/>
          <a:p>
            <a:pPr algn="ctr">
              <a:defRPr sz="3200" b="0">
                <a:solidFill>
                  <a:srgbClr val="FFFFFF"/>
                </a:solidFill>
                <a:latin typeface="+mn-lt"/>
                <a:ea typeface="+mn-ea"/>
                <a:cs typeface="+mn-cs"/>
                <a:sym typeface="Helvetica Neue Medium"/>
              </a:defRPr>
            </a:pPr>
            <a:endParaRPr sz="1600"/>
          </a:p>
        </p:txBody>
      </p:sp>
      <p:sp>
        <p:nvSpPr>
          <p:cNvPr id="29" name="法律文本">
            <a:extLst>
              <a:ext uri="{FF2B5EF4-FFF2-40B4-BE49-F238E27FC236}">
                <a16:creationId xmlns:a16="http://schemas.microsoft.com/office/drawing/2014/main" id="{4B8F8A7A-6DAC-49F1-681D-24BA89731E5B}"/>
              </a:ext>
            </a:extLst>
          </p:cNvPr>
          <p:cNvSpPr txBox="1"/>
          <p:nvPr/>
        </p:nvSpPr>
        <p:spPr>
          <a:xfrm>
            <a:off x="1093126" y="906162"/>
            <a:ext cx="1682450"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6000">
                <a:solidFill>
                  <a:srgbClr val="0433FF"/>
                </a:solidFill>
                <a:latin typeface="Microsoft YaHei"/>
                <a:ea typeface="Microsoft YaHei"/>
                <a:cs typeface="Microsoft YaHei"/>
                <a:sym typeface="Microsoft YaHei"/>
              </a:defRPr>
            </a:lvl1pPr>
          </a:lstStyle>
          <a:p>
            <a:pPr algn="ctr"/>
            <a:r>
              <a:rPr sz="2800" b="1" dirty="0" err="1">
                <a:solidFill>
                  <a:schemeClr val="tx2"/>
                </a:solidFill>
              </a:rPr>
              <a:t>法律文本</a:t>
            </a:r>
            <a:endParaRPr sz="2800" b="1" dirty="0">
              <a:solidFill>
                <a:schemeClr val="tx2"/>
              </a:solidFill>
            </a:endParaRPr>
          </a:p>
        </p:txBody>
      </p:sp>
      <p:sp>
        <p:nvSpPr>
          <p:cNvPr id="30" name="分词">
            <a:extLst>
              <a:ext uri="{FF2B5EF4-FFF2-40B4-BE49-F238E27FC236}">
                <a16:creationId xmlns:a16="http://schemas.microsoft.com/office/drawing/2014/main" id="{2F30805E-D850-4FC0-B857-A2B159A4AFF5}"/>
              </a:ext>
            </a:extLst>
          </p:cNvPr>
          <p:cNvSpPr txBox="1"/>
          <p:nvPr/>
        </p:nvSpPr>
        <p:spPr>
          <a:xfrm>
            <a:off x="5167605" y="902844"/>
            <a:ext cx="1682450" cy="48218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6000">
                <a:solidFill>
                  <a:srgbClr val="0433FF"/>
                </a:solidFill>
                <a:latin typeface="Microsoft YaHei"/>
                <a:ea typeface="Microsoft YaHei"/>
                <a:cs typeface="Microsoft YaHei"/>
                <a:sym typeface="Microsoft YaHei"/>
              </a:defRPr>
            </a:lvl1pPr>
          </a:lstStyle>
          <a:p>
            <a:pPr algn="ctr"/>
            <a:r>
              <a:rPr sz="2800" b="1">
                <a:solidFill>
                  <a:schemeClr val="tx2"/>
                </a:solidFill>
              </a:rPr>
              <a:t>分词</a:t>
            </a:r>
          </a:p>
        </p:txBody>
      </p:sp>
      <p:sp>
        <p:nvSpPr>
          <p:cNvPr id="31" name="任务">
            <a:extLst>
              <a:ext uri="{FF2B5EF4-FFF2-40B4-BE49-F238E27FC236}">
                <a16:creationId xmlns:a16="http://schemas.microsoft.com/office/drawing/2014/main" id="{F92C9339-8379-BE3E-F0DE-707E5C7686EA}"/>
              </a:ext>
            </a:extLst>
          </p:cNvPr>
          <p:cNvSpPr txBox="1"/>
          <p:nvPr/>
        </p:nvSpPr>
        <p:spPr>
          <a:xfrm>
            <a:off x="9318775" y="906162"/>
            <a:ext cx="1682449" cy="48218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6000">
                <a:solidFill>
                  <a:srgbClr val="0433FF"/>
                </a:solidFill>
                <a:latin typeface="Microsoft YaHei"/>
                <a:ea typeface="Microsoft YaHei"/>
                <a:cs typeface="Microsoft YaHei"/>
                <a:sym typeface="Microsoft YaHei"/>
              </a:defRPr>
            </a:lvl1pPr>
          </a:lstStyle>
          <a:p>
            <a:pPr algn="ctr"/>
            <a:r>
              <a:rPr sz="2800" b="1" dirty="0" err="1">
                <a:solidFill>
                  <a:schemeClr val="tx2"/>
                </a:solidFill>
              </a:rPr>
              <a:t>任务</a:t>
            </a:r>
            <a:endParaRPr sz="2800" b="1" dirty="0">
              <a:solidFill>
                <a:schemeClr val="tx2"/>
              </a:solidFill>
            </a:endParaRPr>
          </a:p>
        </p:txBody>
      </p:sp>
      <p:sp>
        <p:nvSpPr>
          <p:cNvPr id="32" name="第一百三十三条 【交通肇事罪(刑法第133条)】违反交通运输管理法规，因而发生重大事故，致人重伤、死亡或者使公私财产遭受重大损失的，处三年以下有期徒刑或者拘役；交通运输肇事后逃逸或者有其他特别恶劣情节的，处三年以上七年以下有期徒刑；因逃逸致人死亡的，处七年以上有期徒刑。">
            <a:extLst>
              <a:ext uri="{FF2B5EF4-FFF2-40B4-BE49-F238E27FC236}">
                <a16:creationId xmlns:a16="http://schemas.microsoft.com/office/drawing/2014/main" id="{B111CA6A-5472-5370-E12D-C5577022C330}"/>
              </a:ext>
            </a:extLst>
          </p:cNvPr>
          <p:cNvSpPr txBox="1"/>
          <p:nvPr/>
        </p:nvSpPr>
        <p:spPr>
          <a:xfrm>
            <a:off x="6284697" y="3829393"/>
            <a:ext cx="5650491" cy="1229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a:lnSpc>
                <a:spcPct val="110000"/>
              </a:lnSpc>
              <a:defRPr b="0">
                <a:latin typeface="Songti SC Regular"/>
                <a:ea typeface="Songti SC Regular"/>
                <a:cs typeface="Songti SC Regular"/>
                <a:sym typeface="Songti SC Regular"/>
              </a:defRPr>
            </a:pPr>
            <a:r>
              <a:rPr sz="1400" dirty="0" err="1">
                <a:solidFill>
                  <a:schemeClr val="tx2"/>
                </a:solidFill>
              </a:rPr>
              <a:t>第一百三十三条</a:t>
            </a:r>
            <a:r>
              <a:rPr sz="1400" dirty="0">
                <a:solidFill>
                  <a:schemeClr val="tx2"/>
                </a:solidFill>
              </a:rPr>
              <a:t> </a:t>
            </a:r>
            <a:r>
              <a:rPr sz="1400" dirty="0">
                <a:solidFill>
                  <a:schemeClr val="tx2"/>
                </a:solidFill>
                <a:latin typeface="Microsoft YaHei"/>
                <a:ea typeface="Microsoft YaHei"/>
                <a:cs typeface="Microsoft YaHei"/>
                <a:sym typeface="Microsoft YaHei"/>
              </a:rPr>
              <a:t>【</a:t>
            </a:r>
            <a:r>
              <a:rPr sz="1400" dirty="0" err="1">
                <a:solidFill>
                  <a:schemeClr val="tx2"/>
                </a:solidFill>
                <a:latin typeface="Microsoft YaHei"/>
                <a:ea typeface="Microsoft YaHei"/>
                <a:cs typeface="Microsoft YaHei"/>
                <a:sym typeface="Microsoft YaHei"/>
              </a:rPr>
              <a:t>交通肇事罪</a:t>
            </a:r>
            <a:r>
              <a:rPr sz="1400" dirty="0">
                <a:solidFill>
                  <a:schemeClr val="tx2"/>
                </a:solidFill>
                <a:latin typeface="Microsoft YaHei"/>
                <a:ea typeface="Microsoft YaHei"/>
                <a:cs typeface="Microsoft YaHei"/>
                <a:sym typeface="Microsoft YaHei"/>
              </a:rPr>
              <a:t>(刑法第133条)】</a:t>
            </a:r>
            <a:r>
              <a:rPr sz="1400" dirty="0">
                <a:solidFill>
                  <a:schemeClr val="tx2"/>
                </a:solidFill>
              </a:rPr>
              <a:t>违反交通运输管理法规，因而发生重大事故，致人重伤、死亡或者使公私财产遭受重大损失的，处三年以下有期徒刑或者拘役；交通运输肇事后逃逸或者有其他特别恶劣情节的，处三年以上七年以下有期徒刑；因逃逸致人死亡的，处七年以上有期徒刑。</a:t>
            </a:r>
          </a:p>
        </p:txBody>
      </p:sp>
      <p:sp>
        <p:nvSpPr>
          <p:cNvPr id="34" name="在训练集中，“抢救无效死亡” 与 “过失杀人” 同时出现概率很高，形成某种虚假相关性…">
            <a:extLst>
              <a:ext uri="{FF2B5EF4-FFF2-40B4-BE49-F238E27FC236}">
                <a16:creationId xmlns:a16="http://schemas.microsoft.com/office/drawing/2014/main" id="{F64A7DC8-4D35-5234-7E02-DF229FF2F83B}"/>
              </a:ext>
            </a:extLst>
          </p:cNvPr>
          <p:cNvSpPr txBox="1"/>
          <p:nvPr/>
        </p:nvSpPr>
        <p:spPr>
          <a:xfrm>
            <a:off x="284818" y="5081046"/>
            <a:ext cx="7360263" cy="757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a:lnSpc>
                <a:spcPct val="150000"/>
              </a:lnSpc>
              <a:defRPr b="0">
                <a:solidFill>
                  <a:srgbClr val="0433FF"/>
                </a:solidFill>
                <a:latin typeface="Songti SC Regular"/>
                <a:ea typeface="Songti SC Regular"/>
                <a:cs typeface="Songti SC Regular"/>
                <a:sym typeface="Songti SC Regular"/>
              </a:defRPr>
            </a:pPr>
            <a:r>
              <a:rPr sz="1600" dirty="0" err="1">
                <a:solidFill>
                  <a:schemeClr val="tx2"/>
                </a:solidFill>
              </a:rPr>
              <a:t>训练集</a:t>
            </a:r>
            <a:r>
              <a:rPr lang="zh-CN" altLang="en-US" sz="1600" dirty="0">
                <a:solidFill>
                  <a:schemeClr val="tx2"/>
                </a:solidFill>
              </a:rPr>
              <a:t>：</a:t>
            </a:r>
            <a:r>
              <a:rPr sz="1600" dirty="0">
                <a:solidFill>
                  <a:schemeClr val="tx2"/>
                </a:solidFill>
              </a:rPr>
              <a:t>“</a:t>
            </a:r>
            <a:r>
              <a:rPr sz="1600" dirty="0" err="1">
                <a:solidFill>
                  <a:schemeClr val="tx2"/>
                </a:solidFill>
              </a:rPr>
              <a:t>抢救无效死亡</a:t>
            </a:r>
            <a:r>
              <a:rPr sz="1600" dirty="0">
                <a:solidFill>
                  <a:schemeClr val="tx2"/>
                </a:solidFill>
              </a:rPr>
              <a:t>” </a:t>
            </a:r>
            <a:r>
              <a:rPr sz="1600" dirty="0" err="1">
                <a:solidFill>
                  <a:schemeClr val="tx2"/>
                </a:solidFill>
              </a:rPr>
              <a:t>与</a:t>
            </a:r>
            <a:r>
              <a:rPr sz="1600" dirty="0">
                <a:solidFill>
                  <a:schemeClr val="tx2"/>
                </a:solidFill>
              </a:rPr>
              <a:t> “</a:t>
            </a:r>
            <a:r>
              <a:rPr sz="1600" dirty="0" err="1">
                <a:solidFill>
                  <a:schemeClr val="tx2"/>
                </a:solidFill>
              </a:rPr>
              <a:t>过失杀人</a:t>
            </a:r>
            <a:r>
              <a:rPr sz="1600" dirty="0">
                <a:solidFill>
                  <a:schemeClr val="tx2"/>
                </a:solidFill>
              </a:rPr>
              <a:t>” </a:t>
            </a:r>
            <a:r>
              <a:rPr sz="1600" dirty="0" err="1">
                <a:solidFill>
                  <a:schemeClr val="tx2"/>
                </a:solidFill>
              </a:rPr>
              <a:t>同时出现概率很高，形成某种虚假相关性</a:t>
            </a:r>
            <a:endParaRPr sz="1600" dirty="0">
              <a:solidFill>
                <a:schemeClr val="tx2"/>
              </a:solidFill>
            </a:endParaRPr>
          </a:p>
          <a:p>
            <a:pPr algn="just">
              <a:lnSpc>
                <a:spcPct val="150000"/>
              </a:lnSpc>
              <a:defRPr b="0">
                <a:solidFill>
                  <a:srgbClr val="0433FF"/>
                </a:solidFill>
                <a:latin typeface="Songti SC Regular"/>
                <a:ea typeface="Songti SC Regular"/>
                <a:cs typeface="Songti SC Regular"/>
                <a:sym typeface="Songti SC Regular"/>
              </a:defRPr>
            </a:pPr>
            <a:r>
              <a:rPr sz="1600" dirty="0" err="1">
                <a:solidFill>
                  <a:schemeClr val="tx2"/>
                </a:solidFill>
              </a:rPr>
              <a:t>训练</a:t>
            </a:r>
            <a:r>
              <a:rPr lang="zh-CN" altLang="en-US" sz="1600" dirty="0">
                <a:solidFill>
                  <a:schemeClr val="tx2"/>
                </a:solidFill>
              </a:rPr>
              <a:t>集：</a:t>
            </a:r>
            <a:r>
              <a:rPr sz="1600" dirty="0">
                <a:solidFill>
                  <a:schemeClr val="tx2"/>
                </a:solidFill>
              </a:rPr>
              <a:t>“</a:t>
            </a:r>
            <a:r>
              <a:rPr sz="1600" dirty="0" err="1">
                <a:solidFill>
                  <a:schemeClr val="tx2"/>
                </a:solidFill>
              </a:rPr>
              <a:t>抢救无效死亡</a:t>
            </a:r>
            <a:r>
              <a:rPr sz="1600" dirty="0">
                <a:solidFill>
                  <a:schemeClr val="tx2"/>
                </a:solidFill>
              </a:rPr>
              <a:t>” </a:t>
            </a:r>
            <a:r>
              <a:rPr sz="1600" dirty="0" err="1">
                <a:solidFill>
                  <a:schemeClr val="tx2"/>
                </a:solidFill>
              </a:rPr>
              <a:t>与</a:t>
            </a:r>
            <a:r>
              <a:rPr sz="1600" dirty="0">
                <a:solidFill>
                  <a:schemeClr val="tx2"/>
                </a:solidFill>
              </a:rPr>
              <a:t> “</a:t>
            </a:r>
            <a:r>
              <a:rPr sz="1600" dirty="0" err="1">
                <a:solidFill>
                  <a:schemeClr val="tx2"/>
                </a:solidFill>
              </a:rPr>
              <a:t>交通事故</a:t>
            </a:r>
            <a:r>
              <a:rPr sz="1600" dirty="0">
                <a:solidFill>
                  <a:schemeClr val="tx2"/>
                </a:solidFill>
              </a:rPr>
              <a:t>” </a:t>
            </a:r>
            <a:r>
              <a:rPr sz="1600" dirty="0" err="1">
                <a:solidFill>
                  <a:schemeClr val="tx2"/>
                </a:solidFill>
              </a:rPr>
              <a:t>同时出现概率较低，不能形成有效关联</a:t>
            </a:r>
            <a:endParaRPr sz="1600" dirty="0">
              <a:solidFill>
                <a:schemeClr val="tx2"/>
              </a:solidFill>
            </a:endParaRPr>
          </a:p>
        </p:txBody>
      </p:sp>
      <p:sp>
        <p:nvSpPr>
          <p:cNvPr id="35" name="不符逻辑的结果">
            <a:extLst>
              <a:ext uri="{FF2B5EF4-FFF2-40B4-BE49-F238E27FC236}">
                <a16:creationId xmlns:a16="http://schemas.microsoft.com/office/drawing/2014/main" id="{5317DC19-0057-FE04-2C97-FEE0D9FD9A65}"/>
              </a:ext>
            </a:extLst>
          </p:cNvPr>
          <p:cNvSpPr txBox="1"/>
          <p:nvPr/>
        </p:nvSpPr>
        <p:spPr>
          <a:xfrm>
            <a:off x="9190847" y="5283028"/>
            <a:ext cx="274434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just">
              <a:defRPr sz="6000">
                <a:solidFill>
                  <a:schemeClr val="accent5">
                    <a:hueOff val="-82419"/>
                    <a:satOff val="-9513"/>
                    <a:lumOff val="-16343"/>
                  </a:schemeClr>
                </a:solidFill>
                <a:latin typeface="Microsoft YaHei"/>
                <a:ea typeface="Microsoft YaHei"/>
                <a:cs typeface="Microsoft YaHei"/>
                <a:sym typeface="Microsoft YaHei"/>
              </a:defRPr>
            </a:lvl1pPr>
          </a:lstStyle>
          <a:p>
            <a:r>
              <a:rPr sz="3000" b="1" dirty="0" err="1">
                <a:solidFill>
                  <a:schemeClr val="tx1"/>
                </a:solidFill>
              </a:rPr>
              <a:t>不符逻辑的结果</a:t>
            </a:r>
            <a:endParaRPr sz="3000" b="1" dirty="0">
              <a:solidFill>
                <a:schemeClr val="tx1"/>
              </a:solidFill>
            </a:endParaRPr>
          </a:p>
        </p:txBody>
      </p:sp>
      <p:sp>
        <p:nvSpPr>
          <p:cNvPr id="36" name="箭头">
            <a:extLst>
              <a:ext uri="{FF2B5EF4-FFF2-40B4-BE49-F238E27FC236}">
                <a16:creationId xmlns:a16="http://schemas.microsoft.com/office/drawing/2014/main" id="{B1711C1A-E201-1F2C-1E20-862574F1ABA1}"/>
              </a:ext>
            </a:extLst>
          </p:cNvPr>
          <p:cNvSpPr/>
          <p:nvPr/>
        </p:nvSpPr>
        <p:spPr>
          <a:xfrm>
            <a:off x="7969556" y="5327790"/>
            <a:ext cx="921038" cy="423435"/>
          </a:xfrm>
          <a:prstGeom prst="rightArrow">
            <a:avLst>
              <a:gd name="adj1" fmla="val 51006"/>
              <a:gd name="adj2" fmla="val 80845"/>
            </a:avLst>
          </a:pr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aphicFrame>
        <p:nvGraphicFramePr>
          <p:cNvPr id="38" name="Table 37">
            <a:extLst>
              <a:ext uri="{FF2B5EF4-FFF2-40B4-BE49-F238E27FC236}">
                <a16:creationId xmlns:a16="http://schemas.microsoft.com/office/drawing/2014/main" id="{604C1C58-B752-1648-63FB-944BEBF57201}"/>
              </a:ext>
            </a:extLst>
          </p:cNvPr>
          <p:cNvGraphicFramePr>
            <a:graphicFrameLocks noGrp="1"/>
          </p:cNvGraphicFramePr>
          <p:nvPr>
            <p:extLst>
              <p:ext uri="{D42A27DB-BD31-4B8C-83A1-F6EECF244321}">
                <p14:modId xmlns:p14="http://schemas.microsoft.com/office/powerpoint/2010/main" val="4232513899"/>
              </p:ext>
            </p:extLst>
          </p:nvPr>
        </p:nvGraphicFramePr>
        <p:xfrm>
          <a:off x="535625" y="3896685"/>
          <a:ext cx="5560375" cy="1120332"/>
        </p:xfrm>
        <a:graphic>
          <a:graphicData uri="http://schemas.openxmlformats.org/drawingml/2006/table">
            <a:tbl>
              <a:tblPr firstRow="1" firstCol="1"/>
              <a:tblGrid>
                <a:gridCol w="804309">
                  <a:extLst>
                    <a:ext uri="{9D8B030D-6E8A-4147-A177-3AD203B41FA5}">
                      <a16:colId xmlns:a16="http://schemas.microsoft.com/office/drawing/2014/main" val="3686932204"/>
                    </a:ext>
                  </a:extLst>
                </a:gridCol>
                <a:gridCol w="1354598">
                  <a:extLst>
                    <a:ext uri="{9D8B030D-6E8A-4147-A177-3AD203B41FA5}">
                      <a16:colId xmlns:a16="http://schemas.microsoft.com/office/drawing/2014/main" val="3386021716"/>
                    </a:ext>
                  </a:extLst>
                </a:gridCol>
                <a:gridCol w="1804623">
                  <a:extLst>
                    <a:ext uri="{9D8B030D-6E8A-4147-A177-3AD203B41FA5}">
                      <a16:colId xmlns:a16="http://schemas.microsoft.com/office/drawing/2014/main" val="2980248528"/>
                    </a:ext>
                  </a:extLst>
                </a:gridCol>
                <a:gridCol w="1596845">
                  <a:extLst>
                    <a:ext uri="{9D8B030D-6E8A-4147-A177-3AD203B41FA5}">
                      <a16:colId xmlns:a16="http://schemas.microsoft.com/office/drawing/2014/main" val="1917764360"/>
                    </a:ext>
                  </a:extLst>
                </a:gridCol>
              </a:tblGrid>
              <a:tr h="300921">
                <a:tc>
                  <a:txBody>
                    <a:bodyPr/>
                    <a:lstStyle/>
                    <a:p>
                      <a:pPr algn="ctr" defTabSz="914400">
                        <a:lnSpc>
                          <a:spcPct val="150000"/>
                        </a:lnSpc>
                        <a:tabLst>
                          <a:tab pos="1663700" algn="l"/>
                        </a:tabLst>
                        <a:defRPr sz="3000">
                          <a:latin typeface="Times New Roman"/>
                          <a:ea typeface="Times New Roman"/>
                          <a:cs typeface="Times New Roman"/>
                          <a:sym typeface="Times New Roman"/>
                        </a:defRPr>
                      </a:pPr>
                      <a:endParaRPr sz="1600" dirty="0">
                        <a:solidFill>
                          <a:schemeClr val="tx2"/>
                        </a:solidFill>
                        <a:latin typeface="Microsoft YaHei" panose="020B0503020204020204" pitchFamily="34" charset="-122"/>
                        <a:ea typeface="Microsoft YaHei" panose="020B0503020204020204" pitchFamily="34" charset="-122"/>
                      </a:endParaRP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600" dirty="0" err="1">
                          <a:solidFill>
                            <a:schemeClr val="tx2"/>
                          </a:solidFill>
                          <a:latin typeface="Microsoft YaHei" panose="020B0503020204020204" pitchFamily="34" charset="-122"/>
                          <a:ea typeface="Microsoft YaHei" panose="020B0503020204020204" pitchFamily="34" charset="-122"/>
                          <a:cs typeface="Times New Roman"/>
                          <a:sym typeface="Times New Roman"/>
                        </a:rPr>
                        <a:t>相关法条</a:t>
                      </a:r>
                      <a:endPar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endParaRP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600">
                          <a:solidFill>
                            <a:schemeClr val="tx2"/>
                          </a:solidFill>
                          <a:latin typeface="Microsoft YaHei" panose="020B0503020204020204" pitchFamily="34" charset="-122"/>
                          <a:ea typeface="Microsoft YaHei" panose="020B0503020204020204" pitchFamily="34" charset="-122"/>
                          <a:cs typeface="Times New Roman"/>
                          <a:sym typeface="Times New Roman"/>
                        </a:rPr>
                        <a:t>罪名</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600">
                          <a:solidFill>
                            <a:schemeClr val="tx2"/>
                          </a:solidFill>
                          <a:latin typeface="Microsoft YaHei" panose="020B0503020204020204" pitchFamily="34" charset="-122"/>
                          <a:ea typeface="Microsoft YaHei" panose="020B0503020204020204" pitchFamily="34" charset="-122"/>
                          <a:cs typeface="Times New Roman"/>
                          <a:sym typeface="Times New Roman"/>
                        </a:rPr>
                        <a:t>刑期</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748394402"/>
                  </a:ext>
                </a:extLst>
              </a:tr>
              <a:tr h="300921">
                <a:tc>
                  <a:txBody>
                    <a:bodyPr/>
                    <a:lstStyle/>
                    <a:p>
                      <a:pPr algn="ctr" defTabSz="457200">
                        <a:lnSpc>
                          <a:spcPct val="150000"/>
                        </a:lnSpc>
                        <a:defRPr sz="1800" b="0"/>
                      </a:pPr>
                      <a:r>
                        <a:rPr sz="1600">
                          <a:solidFill>
                            <a:schemeClr val="tx2"/>
                          </a:solidFill>
                          <a:latin typeface="Microsoft YaHei" panose="020B0503020204020204" pitchFamily="34" charset="-122"/>
                          <a:ea typeface="Microsoft YaHei" panose="020B0503020204020204" pitchFamily="34" charset="-122"/>
                          <a:cs typeface="Times New Roman"/>
                          <a:sym typeface="Times New Roman"/>
                        </a:rPr>
                        <a:t>HMTL</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rPr>
                        <a:t>133</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dirty="0" err="1">
                          <a:solidFill>
                            <a:schemeClr val="tx2"/>
                          </a:solidFill>
                          <a:latin typeface="Microsoft YaHei" panose="020B0503020204020204" pitchFamily="34" charset="-122"/>
                          <a:ea typeface="Microsoft YaHei" panose="020B0503020204020204" pitchFamily="34" charset="-122"/>
                          <a:cs typeface="Times New Roman"/>
                          <a:sym typeface="Times New Roman"/>
                        </a:rPr>
                        <a:t>过失杀人罪</a:t>
                      </a:r>
                      <a:r>
                        <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rPr>
                        <a:t>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a:solidFill>
                            <a:schemeClr val="tx2"/>
                          </a:solidFill>
                          <a:latin typeface="Microsoft YaHei" panose="020B0503020204020204" pitchFamily="34" charset="-122"/>
                          <a:ea typeface="Microsoft YaHei" panose="020B0503020204020204" pitchFamily="34" charset="-122"/>
                          <a:cs typeface="Times New Roman"/>
                          <a:sym typeface="Times New Roman"/>
                        </a:rPr>
                        <a:t>24-36 月</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433250454"/>
                  </a:ext>
                </a:extLst>
              </a:tr>
              <a:tr h="300921">
                <a:tc>
                  <a:txBody>
                    <a:bodyPr/>
                    <a:lstStyle/>
                    <a:p>
                      <a:pPr algn="ctr" defTabSz="457200">
                        <a:lnSpc>
                          <a:spcPct val="150000"/>
                        </a:lnSpc>
                        <a:defRPr sz="1800" b="0"/>
                      </a:pPr>
                      <a:r>
                        <a:rPr sz="1600">
                          <a:solidFill>
                            <a:schemeClr val="tx2"/>
                          </a:solidFill>
                          <a:latin typeface="Microsoft YaHei" panose="020B0503020204020204" pitchFamily="34" charset="-122"/>
                          <a:ea typeface="Microsoft YaHei" panose="020B0503020204020204" pitchFamily="34" charset="-122"/>
                          <a:cs typeface="Times New Roman"/>
                          <a:sym typeface="Times New Roman"/>
                        </a:rPr>
                        <a:t>结果</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rPr>
                        <a:t>√</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rPr>
                        <a:t>×</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600" dirty="0">
                          <a:solidFill>
                            <a:schemeClr val="tx2"/>
                          </a:solidFill>
                          <a:latin typeface="Microsoft YaHei" panose="020B0503020204020204" pitchFamily="34" charset="-122"/>
                          <a:ea typeface="Microsoft YaHei" panose="020B0503020204020204" pitchFamily="34" charset="-122"/>
                          <a:cs typeface="Times New Roman"/>
                          <a:sym typeface="Times New Roman"/>
                        </a:rPr>
                        <a:t>×</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004307393"/>
                  </a:ext>
                </a:extLst>
              </a:tr>
            </a:tbl>
          </a:graphicData>
        </a:graphic>
      </p:graphicFrame>
    </p:spTree>
    <p:extLst>
      <p:ext uri="{BB962C8B-B14F-4D97-AF65-F5344CB8AC3E}">
        <p14:creationId xmlns:p14="http://schemas.microsoft.com/office/powerpoint/2010/main" val="2622227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E784-9583-9301-170D-247E0A32660C}"/>
              </a:ext>
            </a:extLst>
          </p:cNvPr>
          <p:cNvSpPr>
            <a:spLocks noGrp="1"/>
          </p:cNvSpPr>
          <p:nvPr>
            <p:ph type="title"/>
          </p:nvPr>
        </p:nvSpPr>
        <p:spPr/>
        <p:txBody>
          <a:bodyPr/>
          <a:lstStyle/>
          <a:p>
            <a:r>
              <a:rPr lang="en-US" altLang="zh-CN" dirty="0"/>
              <a:t>Causal-MTL</a:t>
            </a:r>
            <a:r>
              <a:rPr lang="zh-CN" altLang="en-US" dirty="0"/>
              <a:t> 学习效果</a:t>
            </a:r>
            <a:endParaRPr lang="en-CN" dirty="0"/>
          </a:p>
        </p:txBody>
      </p:sp>
      <p:sp>
        <p:nvSpPr>
          <p:cNvPr id="4" name="东莞市第三市区人民检察院指控称，2014年7月17日4时许，被告人蒋某伙同他人到东莞市黄江镇田美村东进路35号被害人钟某住处，强行将钟某带到东莞市长安镇新安二路德安商务旅店317房。期间蒋某等人将钟某钱包内的5000元现金及银行卡抢走，并逼迫钟某告知银行卡密码，后蒋某等人在钟某的银行卡内取出14900元，并用钟某的银行卡消费515元。得手后，蒋某等人将钟某送到黄江镇后携款逃跑。">
            <a:extLst>
              <a:ext uri="{FF2B5EF4-FFF2-40B4-BE49-F238E27FC236}">
                <a16:creationId xmlns:a16="http://schemas.microsoft.com/office/drawing/2014/main" id="{F04F5D61-B145-3E4E-5170-7B8875D86047}"/>
              </a:ext>
            </a:extLst>
          </p:cNvPr>
          <p:cNvSpPr txBox="1"/>
          <p:nvPr/>
        </p:nvSpPr>
        <p:spPr>
          <a:xfrm>
            <a:off x="1219199" y="1192432"/>
            <a:ext cx="9777663" cy="1681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defTabSz="457200">
              <a:defRPr b="0">
                <a:latin typeface="Courier"/>
                <a:ea typeface="Courier"/>
                <a:cs typeface="Courier"/>
                <a:sym typeface="Courier"/>
              </a:defRPr>
            </a:lvl1pPr>
          </a:lstStyle>
          <a:p>
            <a:pPr>
              <a:lnSpc>
                <a:spcPct val="120000"/>
              </a:lnSpc>
            </a:pPr>
            <a:r>
              <a:rPr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东莞市第三市区人民检察院指控称，2014年7月17日4时许，被告人蒋某伙同他人到东莞市黄江镇田美村东进路35号被害人钟某住处，强行将钟某带到东莞市长安镇新安二路德安商务旅店317房。期间蒋某等人将钟某钱包内的5000元现金及银行卡抢走，并逼迫钟某告知银行卡密码，后蒋某等人在钟某的银行卡内取出14900元，并用钟某的银行卡消费515元。得手后，蒋某等人将钟某送到黄江镇后携款逃跑。</a:t>
            </a:r>
          </a:p>
        </p:txBody>
      </p:sp>
      <p:graphicFrame>
        <p:nvGraphicFramePr>
          <p:cNvPr id="5" name="表格">
            <a:extLst>
              <a:ext uri="{FF2B5EF4-FFF2-40B4-BE49-F238E27FC236}">
                <a16:creationId xmlns:a16="http://schemas.microsoft.com/office/drawing/2014/main" id="{CD573AAF-FBCC-5A24-6729-5036283BCD3F}"/>
              </a:ext>
            </a:extLst>
          </p:cNvPr>
          <p:cNvGraphicFramePr/>
          <p:nvPr>
            <p:extLst>
              <p:ext uri="{D42A27DB-BD31-4B8C-83A1-F6EECF244321}">
                <p14:modId xmlns:p14="http://schemas.microsoft.com/office/powerpoint/2010/main" val="2946420831"/>
              </p:ext>
            </p:extLst>
          </p:nvPr>
        </p:nvGraphicFramePr>
        <p:xfrm>
          <a:off x="3180438" y="3303903"/>
          <a:ext cx="5831121" cy="1238823"/>
        </p:xfrm>
        <a:graphic>
          <a:graphicData uri="http://schemas.openxmlformats.org/drawingml/2006/table">
            <a:tbl>
              <a:tblPr firstRow="1" firstCol="1"/>
              <a:tblGrid>
                <a:gridCol w="748361">
                  <a:extLst>
                    <a:ext uri="{9D8B030D-6E8A-4147-A177-3AD203B41FA5}">
                      <a16:colId xmlns:a16="http://schemas.microsoft.com/office/drawing/2014/main" val="20000"/>
                    </a:ext>
                  </a:extLst>
                </a:gridCol>
                <a:gridCol w="1515669">
                  <a:extLst>
                    <a:ext uri="{9D8B030D-6E8A-4147-A177-3AD203B41FA5}">
                      <a16:colId xmlns:a16="http://schemas.microsoft.com/office/drawing/2014/main" val="20001"/>
                    </a:ext>
                  </a:extLst>
                </a:gridCol>
                <a:gridCol w="1892493">
                  <a:extLst>
                    <a:ext uri="{9D8B030D-6E8A-4147-A177-3AD203B41FA5}">
                      <a16:colId xmlns:a16="http://schemas.microsoft.com/office/drawing/2014/main" val="20002"/>
                    </a:ext>
                  </a:extLst>
                </a:gridCol>
                <a:gridCol w="1674598">
                  <a:extLst>
                    <a:ext uri="{9D8B030D-6E8A-4147-A177-3AD203B41FA5}">
                      <a16:colId xmlns:a16="http://schemas.microsoft.com/office/drawing/2014/main" val="20003"/>
                    </a:ext>
                  </a:extLst>
                </a:gridCol>
              </a:tblGrid>
              <a:tr h="355346">
                <a:tc>
                  <a:txBody>
                    <a:bodyPr/>
                    <a:lstStyle/>
                    <a:p>
                      <a:pPr algn="ctr" defTabSz="914400">
                        <a:lnSpc>
                          <a:spcPct val="150000"/>
                        </a:lnSpc>
                        <a:tabLst>
                          <a:tab pos="1663700" algn="l"/>
                        </a:tabLst>
                        <a:defRPr sz="3000">
                          <a:latin typeface="Times New Roman"/>
                          <a:ea typeface="Times New Roman"/>
                          <a:cs typeface="Times New Roman"/>
                          <a:sym typeface="Times New Roman"/>
                        </a:defRPr>
                      </a:pPr>
                      <a:endParaRPr sz="1800" dirty="0">
                        <a:solidFill>
                          <a:schemeClr val="tx2"/>
                        </a:solidFill>
                      </a:endParaRP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800" dirty="0" err="1">
                          <a:solidFill>
                            <a:schemeClr val="tx2"/>
                          </a:solidFill>
                          <a:latin typeface="Times New Roman"/>
                          <a:ea typeface="Times New Roman"/>
                          <a:cs typeface="Times New Roman"/>
                          <a:sym typeface="Times New Roman"/>
                        </a:rPr>
                        <a:t>相关法条</a:t>
                      </a:r>
                      <a:endParaRPr sz="1800" dirty="0">
                        <a:solidFill>
                          <a:schemeClr val="tx2"/>
                        </a:solidFill>
                        <a:latin typeface="Times New Roman"/>
                        <a:ea typeface="Times New Roman"/>
                        <a:cs typeface="Times New Roman"/>
                        <a:sym typeface="Times New Roman"/>
                      </a:endParaRP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800" dirty="0" err="1">
                          <a:solidFill>
                            <a:schemeClr val="tx2"/>
                          </a:solidFill>
                          <a:latin typeface="Times New Roman"/>
                          <a:ea typeface="Times New Roman"/>
                          <a:cs typeface="Times New Roman"/>
                          <a:sym typeface="Times New Roman"/>
                        </a:rPr>
                        <a:t>罪名</a:t>
                      </a:r>
                      <a:endParaRPr sz="1800" dirty="0">
                        <a:solidFill>
                          <a:schemeClr val="tx2"/>
                        </a:solidFill>
                        <a:latin typeface="Times New Roman"/>
                        <a:ea typeface="Times New Roman"/>
                        <a:cs typeface="Times New Roman"/>
                        <a:sym typeface="Times New Roman"/>
                      </a:endParaRP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tabLst>
                          <a:tab pos="1663700" algn="l"/>
                        </a:tabLst>
                        <a:defRPr sz="1800" b="0"/>
                      </a:pPr>
                      <a:r>
                        <a:rPr sz="1800">
                          <a:solidFill>
                            <a:schemeClr val="tx2"/>
                          </a:solidFill>
                          <a:latin typeface="Times New Roman"/>
                          <a:ea typeface="Times New Roman"/>
                          <a:cs typeface="Times New Roman"/>
                          <a:sym typeface="Times New Roman"/>
                        </a:rPr>
                        <a:t>刑期</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355346">
                <a:tc>
                  <a:txBody>
                    <a:bodyPr/>
                    <a:lstStyle/>
                    <a:p>
                      <a:pPr algn="ctr" defTabSz="457200">
                        <a:lnSpc>
                          <a:spcPct val="150000"/>
                        </a:lnSpc>
                        <a:defRPr sz="1800" b="0"/>
                      </a:pPr>
                      <a:r>
                        <a:rPr sz="1800">
                          <a:solidFill>
                            <a:schemeClr val="tx2"/>
                          </a:solidFill>
                          <a:latin typeface="Times New Roman"/>
                          <a:ea typeface="Times New Roman"/>
                          <a:cs typeface="Times New Roman"/>
                          <a:sym typeface="Times New Roman"/>
                        </a:rPr>
                        <a:t>HMTL</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a:solidFill>
                            <a:schemeClr val="tx2"/>
                          </a:solidFill>
                          <a:latin typeface="Times New Roman"/>
                          <a:ea typeface="Times New Roman"/>
                          <a:cs typeface="Times New Roman"/>
                          <a:sym typeface="Times New Roman"/>
                        </a:rPr>
                        <a:t>238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strike="sngStrike" dirty="0" err="1">
                          <a:solidFill>
                            <a:schemeClr val="tx2"/>
                          </a:solidFill>
                          <a:latin typeface="Times New Roman"/>
                          <a:ea typeface="Times New Roman"/>
                          <a:cs typeface="Times New Roman"/>
                          <a:sym typeface="Times New Roman"/>
                        </a:rPr>
                        <a:t>绑架罪</a:t>
                      </a:r>
                      <a:r>
                        <a:rPr sz="1800" dirty="0">
                          <a:solidFill>
                            <a:schemeClr val="tx2"/>
                          </a:solidFill>
                          <a:latin typeface="Times New Roman"/>
                          <a:ea typeface="Times New Roman"/>
                          <a:cs typeface="Times New Roman"/>
                          <a:sym typeface="Times New Roman"/>
                        </a:rPr>
                        <a:t>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dirty="0">
                          <a:solidFill>
                            <a:schemeClr val="tx2"/>
                          </a:solidFill>
                          <a:latin typeface="Times New Roman"/>
                          <a:ea typeface="Times New Roman"/>
                          <a:cs typeface="Times New Roman"/>
                          <a:sym typeface="Times New Roman"/>
                        </a:rPr>
                        <a:t>24-36 </a:t>
                      </a:r>
                      <a:r>
                        <a:rPr sz="1800" dirty="0" err="1">
                          <a:solidFill>
                            <a:schemeClr val="tx2"/>
                          </a:solidFill>
                          <a:latin typeface="Times New Roman"/>
                          <a:ea typeface="Times New Roman"/>
                          <a:cs typeface="Times New Roman"/>
                          <a:sym typeface="Times New Roman"/>
                        </a:rPr>
                        <a:t>月</a:t>
                      </a:r>
                      <a:r>
                        <a:rPr sz="1800" dirty="0">
                          <a:solidFill>
                            <a:schemeClr val="tx2"/>
                          </a:solidFill>
                          <a:latin typeface="Times New Roman"/>
                          <a:ea typeface="Times New Roman"/>
                          <a:cs typeface="Times New Roman"/>
                          <a:sym typeface="Times New Roman"/>
                        </a:rPr>
                        <a:t>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355346">
                <a:tc>
                  <a:txBody>
                    <a:bodyPr/>
                    <a:lstStyle/>
                    <a:p>
                      <a:pPr algn="ctr" defTabSz="457200">
                        <a:lnSpc>
                          <a:spcPct val="150000"/>
                        </a:lnSpc>
                        <a:defRPr sz="1800" b="0"/>
                      </a:pPr>
                      <a:r>
                        <a:rPr sz="1800">
                          <a:solidFill>
                            <a:schemeClr val="tx2"/>
                          </a:solidFill>
                          <a:latin typeface="Times New Roman"/>
                          <a:ea typeface="Times New Roman"/>
                          <a:cs typeface="Times New Roman"/>
                          <a:sym typeface="Times New Roman"/>
                        </a:rPr>
                        <a:t>CMTL</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a:solidFill>
                            <a:schemeClr val="tx2"/>
                          </a:solidFill>
                          <a:latin typeface="Times New Roman"/>
                          <a:ea typeface="Times New Roman"/>
                          <a:cs typeface="Times New Roman"/>
                          <a:sym typeface="Times New Roman"/>
                        </a:rPr>
                        <a:t>238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dirty="0" err="1">
                          <a:solidFill>
                            <a:schemeClr val="tx2"/>
                          </a:solidFill>
                          <a:latin typeface="Times New Roman"/>
                          <a:ea typeface="Times New Roman"/>
                          <a:cs typeface="Times New Roman"/>
                          <a:sym typeface="Times New Roman"/>
                        </a:rPr>
                        <a:t>非法拘禁罪</a:t>
                      </a:r>
                      <a:r>
                        <a:rPr sz="1800" dirty="0">
                          <a:solidFill>
                            <a:schemeClr val="tx2"/>
                          </a:solidFill>
                          <a:latin typeface="Times New Roman"/>
                          <a:ea typeface="Times New Roman"/>
                          <a:cs typeface="Times New Roman"/>
                          <a:sym typeface="Times New Roman"/>
                        </a:rPr>
                        <a:t>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defTabSz="914400">
                        <a:lnSpc>
                          <a:spcPct val="150000"/>
                        </a:lnSpc>
                        <a:defRPr sz="1800"/>
                      </a:pPr>
                      <a:r>
                        <a:rPr sz="1800" dirty="0">
                          <a:solidFill>
                            <a:schemeClr val="tx2"/>
                          </a:solidFill>
                          <a:latin typeface="Times New Roman"/>
                          <a:ea typeface="Times New Roman"/>
                          <a:cs typeface="Times New Roman"/>
                          <a:sym typeface="Times New Roman"/>
                        </a:rPr>
                        <a:t>12-24 </a:t>
                      </a:r>
                      <a:r>
                        <a:rPr sz="1800" dirty="0" err="1">
                          <a:solidFill>
                            <a:schemeClr val="tx2"/>
                          </a:solidFill>
                          <a:latin typeface="Times New Roman"/>
                          <a:ea typeface="Times New Roman"/>
                          <a:cs typeface="Times New Roman"/>
                          <a:sym typeface="Times New Roman"/>
                        </a:rPr>
                        <a:t>月</a:t>
                      </a:r>
                      <a:r>
                        <a:rPr sz="1800" dirty="0">
                          <a:solidFill>
                            <a:schemeClr val="tx2"/>
                          </a:solidFill>
                          <a:latin typeface="Times New Roman"/>
                          <a:ea typeface="Times New Roman"/>
                          <a:cs typeface="Times New Roman"/>
                          <a:sym typeface="Times New Roman"/>
                        </a:rPr>
                        <a:t> (√)</a:t>
                      </a:r>
                    </a:p>
                  </a:txBody>
                  <a:tcPr marL="25400" marR="25400" marT="25400" marB="254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第二百三十八条 【非法拘禁罪】非法拘禁他人或者以其他方法非法剥夺他人人身自由的，处三年以下有期徒刑、拘役、管制或者剥夺政治权利。具有殴打、侮辱情节的，从重处罚。">
            <a:extLst>
              <a:ext uri="{FF2B5EF4-FFF2-40B4-BE49-F238E27FC236}">
                <a16:creationId xmlns:a16="http://schemas.microsoft.com/office/drawing/2014/main" id="{ADBB8290-8871-2CD8-2D37-8A110268B316}"/>
              </a:ext>
            </a:extLst>
          </p:cNvPr>
          <p:cNvSpPr txBox="1"/>
          <p:nvPr/>
        </p:nvSpPr>
        <p:spPr>
          <a:xfrm>
            <a:off x="1876423" y="4832925"/>
            <a:ext cx="8439150" cy="1261179"/>
          </a:xfrm>
          <a:prstGeom prst="rect">
            <a:avLst/>
          </a:prstGeom>
          <a:ln w="12700">
            <a:solidFill>
              <a:schemeClr val="tx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150000"/>
              </a:lnSpc>
              <a:defRPr b="0"/>
            </a:pPr>
            <a:r>
              <a:rPr dirty="0" err="1">
                <a:solidFill>
                  <a:schemeClr val="tx2"/>
                </a:solidFill>
                <a:latin typeface="Songti SC" panose="02010600040101010101" pitchFamily="2" charset="-122"/>
                <a:ea typeface="Songti SC" panose="02010600040101010101" pitchFamily="2" charset="-122"/>
                <a:cs typeface="Times New Roman" panose="02020603050405020304" pitchFamily="18" charset="0"/>
              </a:rPr>
              <a:t>第二百三十八条</a:t>
            </a:r>
            <a:r>
              <a:rPr dirty="0">
                <a:solidFill>
                  <a:schemeClr val="tx2"/>
                </a:solidFill>
                <a:latin typeface="Songti SC" panose="02010600040101010101" pitchFamily="2" charset="-122"/>
                <a:ea typeface="Songti SC" panose="02010600040101010101" pitchFamily="2" charset="-122"/>
                <a:cs typeface="Times New Roman" panose="02020603050405020304" pitchFamily="18" charset="0"/>
              </a:rPr>
              <a:t>	</a:t>
            </a:r>
            <a:r>
              <a:rPr b="1" dirty="0">
                <a:solidFill>
                  <a:schemeClr val="tx2"/>
                </a:solidFill>
                <a:latin typeface="Songti SC" panose="02010600040101010101" pitchFamily="2" charset="-122"/>
                <a:ea typeface="Songti SC" panose="02010600040101010101" pitchFamily="2" charset="-122"/>
                <a:cs typeface="Times New Roman" panose="02020603050405020304" pitchFamily="18" charset="0"/>
              </a:rPr>
              <a:t>【非法拘禁罪】非法拘禁</a:t>
            </a:r>
            <a:r>
              <a:rPr dirty="0">
                <a:solidFill>
                  <a:schemeClr val="tx2"/>
                </a:solidFill>
                <a:latin typeface="Songti SC" panose="02010600040101010101" pitchFamily="2" charset="-122"/>
                <a:ea typeface="Songti SC" panose="02010600040101010101" pitchFamily="2" charset="-122"/>
                <a:cs typeface="Times New Roman" panose="02020603050405020304" pitchFamily="18" charset="0"/>
              </a:rPr>
              <a:t>他人或者以其他方法非法剥夺他人人身自由的，处</a:t>
            </a:r>
            <a:r>
              <a:rPr b="1" dirty="0">
                <a:solidFill>
                  <a:schemeClr val="tx2"/>
                </a:solidFill>
                <a:latin typeface="Songti SC" panose="02010600040101010101" pitchFamily="2" charset="-122"/>
                <a:ea typeface="Songti SC" panose="02010600040101010101" pitchFamily="2" charset="-122"/>
                <a:cs typeface="Times New Roman" panose="02020603050405020304" pitchFamily="18" charset="0"/>
              </a:rPr>
              <a:t>三年以下</a:t>
            </a:r>
            <a:r>
              <a:rPr dirty="0">
                <a:solidFill>
                  <a:schemeClr val="tx2"/>
                </a:solidFill>
                <a:latin typeface="Songti SC" panose="02010600040101010101" pitchFamily="2" charset="-122"/>
                <a:ea typeface="Songti SC" panose="02010600040101010101" pitchFamily="2" charset="-122"/>
                <a:cs typeface="Times New Roman" panose="02020603050405020304" pitchFamily="18" charset="0"/>
              </a:rPr>
              <a:t>有期徒刑、拘役、管制或者剥夺政治权利。具有殴打、侮辱情节的，从重处罚。</a:t>
            </a:r>
          </a:p>
        </p:txBody>
      </p:sp>
    </p:spTree>
    <p:extLst>
      <p:ext uri="{BB962C8B-B14F-4D97-AF65-F5344CB8AC3E}">
        <p14:creationId xmlns:p14="http://schemas.microsoft.com/office/powerpoint/2010/main" val="235095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88EE-6460-F56B-6D64-EE3765BAE60F}"/>
              </a:ext>
            </a:extLst>
          </p:cNvPr>
          <p:cNvSpPr>
            <a:spLocks noGrp="1"/>
          </p:cNvSpPr>
          <p:nvPr>
            <p:ph type="title"/>
          </p:nvPr>
        </p:nvSpPr>
        <p:spPr/>
        <p:txBody>
          <a:bodyPr/>
          <a:lstStyle/>
          <a:p>
            <a:r>
              <a:rPr kumimoji="1" lang="en-US" altLang="zh-CN" sz="3200" b="1" dirty="0" err="1">
                <a:latin typeface="Microsoft YaHei" panose="020B0503020204020204" pitchFamily="34" charset="-122"/>
                <a:ea typeface="Microsoft YaHei" panose="020B0503020204020204" pitchFamily="34" charset="-122"/>
              </a:rPr>
              <a:t>ChatGPT</a:t>
            </a:r>
            <a:r>
              <a:rPr kumimoji="1" lang="zh-CN" altLang="en-US" sz="3200" b="1" dirty="0">
                <a:latin typeface="Microsoft YaHei" panose="020B0503020204020204" pitchFamily="34" charset="-122"/>
                <a:ea typeface="Microsoft YaHei" panose="020B0503020204020204" pitchFamily="34" charset="-122"/>
              </a:rPr>
              <a:t>测试</a:t>
            </a:r>
            <a:r>
              <a:rPr kumimoji="1" lang="en-US" altLang="zh-CN" sz="3200" b="1" dirty="0">
                <a:latin typeface="Microsoft YaHei" panose="020B0503020204020204" pitchFamily="34" charset="-122"/>
                <a:ea typeface="Microsoft YaHei" panose="020B0503020204020204" pitchFamily="34" charset="-122"/>
              </a:rPr>
              <a:t>——</a:t>
            </a:r>
            <a:r>
              <a:rPr kumimoji="1" lang="zh-CN" altLang="en-US" sz="3200" b="1" dirty="0">
                <a:latin typeface="Microsoft YaHei" panose="020B0503020204020204" pitchFamily="34" charset="-122"/>
                <a:ea typeface="Microsoft YaHei" panose="020B0503020204020204" pitchFamily="34" charset="-122"/>
              </a:rPr>
              <a:t>司法</a:t>
            </a:r>
            <a:endParaRPr lang="en-CN" dirty="0"/>
          </a:p>
        </p:txBody>
      </p:sp>
      <p:sp>
        <p:nvSpPr>
          <p:cNvPr id="3" name="Content Placeholder 2">
            <a:extLst>
              <a:ext uri="{FF2B5EF4-FFF2-40B4-BE49-F238E27FC236}">
                <a16:creationId xmlns:a16="http://schemas.microsoft.com/office/drawing/2014/main" id="{9665D7E5-A3DE-E0B2-9E9A-E03E4603A8E7}"/>
              </a:ext>
            </a:extLst>
          </p:cNvPr>
          <p:cNvSpPr>
            <a:spLocks noGrp="1"/>
          </p:cNvSpPr>
          <p:nvPr>
            <p:ph idx="1"/>
          </p:nvPr>
        </p:nvSpPr>
        <p:spPr/>
        <p:txBody>
          <a:bodyPr/>
          <a:lstStyle/>
          <a:p>
            <a:pPr>
              <a:lnSpc>
                <a:spcPct val="150000"/>
              </a:lnSpc>
            </a:pPr>
            <a:r>
              <a:rPr lang="zh-CN" altLang="en-US" sz="2800" b="0" dirty="0">
                <a:latin typeface="Microsoft YaHei" panose="020B0503020204020204" pitchFamily="34" charset="-122"/>
                <a:ea typeface="Microsoft YaHei" panose="020B0503020204020204" pitchFamily="34" charset="-122"/>
              </a:rPr>
              <a:t>测试任务一：</a:t>
            </a:r>
            <a:endParaRPr lang="en-US" altLang="zh-CN" sz="2800" b="0" dirty="0">
              <a:latin typeface="Microsoft YaHei" panose="020B0503020204020204" pitchFamily="34" charset="-122"/>
              <a:ea typeface="Microsoft YaHei" panose="020B0503020204020204" pitchFamily="34" charset="-122"/>
            </a:endParaRPr>
          </a:p>
          <a:p>
            <a:pPr lvl="1">
              <a:lnSpc>
                <a:spcPct val="150000"/>
              </a:lnSpc>
            </a:pPr>
            <a:r>
              <a:rPr lang="zh-CN" altLang="en-US" b="0" dirty="0">
                <a:latin typeface="Microsoft YaHei" panose="020B0503020204020204" pitchFamily="34" charset="-122"/>
                <a:ea typeface="Microsoft YaHei" panose="020B0503020204020204" pitchFamily="34" charset="-122"/>
              </a:rPr>
              <a:t>让</a:t>
            </a:r>
            <a:r>
              <a:rPr lang="en-US" altLang="zh-CN" b="0" dirty="0">
                <a:latin typeface="Microsoft YaHei" panose="020B0503020204020204" pitchFamily="34" charset="-122"/>
                <a:ea typeface="Microsoft YaHei" panose="020B0503020204020204" pitchFamily="34" charset="-122"/>
              </a:rPr>
              <a:t>GPT-3.5-turbo</a:t>
            </a:r>
            <a:r>
              <a:rPr lang="zh-CN" altLang="en-US" b="0" dirty="0">
                <a:latin typeface="Microsoft YaHei" panose="020B0503020204020204" pitchFamily="34" charset="-122"/>
                <a:ea typeface="Microsoft YaHei" panose="020B0503020204020204" pitchFamily="34" charset="-122"/>
              </a:rPr>
              <a:t>模型按照一定思维链来评价一篇裁判文书说理部分的内容质量，并且给出最终的打分。</a:t>
            </a:r>
            <a:endParaRPr lang="en-US" altLang="zh-CN" b="0" dirty="0">
              <a:latin typeface="Microsoft YaHei" panose="020B0503020204020204" pitchFamily="34" charset="-122"/>
              <a:ea typeface="Microsoft YaHei" panose="020B0503020204020204" pitchFamily="34" charset="-122"/>
            </a:endParaRPr>
          </a:p>
          <a:p>
            <a:pPr>
              <a:lnSpc>
                <a:spcPct val="150000"/>
              </a:lnSpc>
            </a:pPr>
            <a:r>
              <a:rPr lang="zh-CN" altLang="en-US" sz="2400" b="0" dirty="0">
                <a:latin typeface="Microsoft YaHei" panose="020B0503020204020204" pitchFamily="34" charset="-122"/>
                <a:ea typeface="Microsoft YaHei" panose="020B0503020204020204" pitchFamily="34" charset="-122"/>
              </a:rPr>
              <a:t>测试任务二：</a:t>
            </a:r>
            <a:endParaRPr lang="en-US" altLang="zh-CN" sz="2400" b="0" dirty="0">
              <a:latin typeface="Microsoft YaHei" panose="020B0503020204020204" pitchFamily="34" charset="-122"/>
              <a:ea typeface="Microsoft YaHei" panose="020B0503020204020204" pitchFamily="34" charset="-122"/>
            </a:endParaRPr>
          </a:p>
          <a:p>
            <a:pPr lvl="1">
              <a:lnSpc>
                <a:spcPct val="150000"/>
              </a:lnSpc>
            </a:pPr>
            <a:r>
              <a:rPr lang="zh-CN" altLang="en-US" b="0" dirty="0">
                <a:latin typeface="Microsoft YaHei" panose="020B0503020204020204" pitchFamily="34" charset="-122"/>
                <a:ea typeface="Microsoft YaHei" panose="020B0503020204020204" pitchFamily="34" charset="-122"/>
              </a:rPr>
              <a:t>给定一句被告人所犯罪事实的简短描述，让</a:t>
            </a:r>
            <a:r>
              <a:rPr lang="en-US" altLang="zh-CN" b="0" dirty="0">
                <a:latin typeface="Microsoft YaHei" panose="020B0503020204020204" pitchFamily="34" charset="-122"/>
                <a:ea typeface="Microsoft YaHei" panose="020B0503020204020204" pitchFamily="34" charset="-122"/>
              </a:rPr>
              <a:t>GPT-3.5-turbo</a:t>
            </a:r>
            <a:r>
              <a:rPr lang="zh-CN" altLang="en-US" b="0" dirty="0">
                <a:latin typeface="Microsoft YaHei" panose="020B0503020204020204" pitchFamily="34" charset="-122"/>
                <a:ea typeface="Microsoft YaHei" panose="020B0503020204020204" pitchFamily="34" charset="-122"/>
              </a:rPr>
              <a:t>模型首先命名体识别出被告人是谁，其次让模型根据犯罪事实的简单描述来判定其犯罪的罪名。</a:t>
            </a:r>
            <a:endParaRPr lang="en-US" altLang="zh-CN" b="0" dirty="0">
              <a:latin typeface="Microsoft YaHei" panose="020B0503020204020204" pitchFamily="34" charset="-122"/>
              <a:ea typeface="Microsoft YaHei" panose="020B0503020204020204" pitchFamily="34" charset="-122"/>
            </a:endParaRPr>
          </a:p>
          <a:p>
            <a:pPr>
              <a:lnSpc>
                <a:spcPct val="150000"/>
              </a:lnSpc>
            </a:pPr>
            <a:endParaRPr lang="en-US" altLang="zh-CN" b="0" dirty="0">
              <a:latin typeface="Microsoft YaHei" panose="020B0503020204020204" pitchFamily="34" charset="-122"/>
              <a:ea typeface="Microsoft YaHei" panose="020B0503020204020204" pitchFamily="34" charset="-122"/>
            </a:endParaRPr>
          </a:p>
          <a:p>
            <a:endParaRPr lang="en-CN" b="0" dirty="0"/>
          </a:p>
        </p:txBody>
      </p:sp>
    </p:spTree>
    <p:extLst>
      <p:ext uri="{BB962C8B-B14F-4D97-AF65-F5344CB8AC3E}">
        <p14:creationId xmlns:p14="http://schemas.microsoft.com/office/powerpoint/2010/main" val="1332015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CF404-C092-C3FB-9B3B-BA78B34618B2}"/>
              </a:ext>
            </a:extLst>
          </p:cNvPr>
          <p:cNvSpPr>
            <a:spLocks noGrp="1"/>
          </p:cNvSpPr>
          <p:nvPr>
            <p:ph type="title"/>
          </p:nvPr>
        </p:nvSpPr>
        <p:spPr/>
        <p:txBody>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任务一：文书打分</a:t>
            </a:r>
            <a:r>
              <a:rPr lang="en-US" altLang="zh-CN" sz="32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32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提示构造</a:t>
            </a:r>
            <a:endParaRPr lang="en-CN" dirty="0"/>
          </a:p>
        </p:txBody>
      </p:sp>
      <p:sp>
        <p:nvSpPr>
          <p:cNvPr id="3" name="Content Placeholder 2">
            <a:extLst>
              <a:ext uri="{FF2B5EF4-FFF2-40B4-BE49-F238E27FC236}">
                <a16:creationId xmlns:a16="http://schemas.microsoft.com/office/drawing/2014/main" id="{A75DC1BD-8701-9C6C-9EDC-38BA21011ECE}"/>
              </a:ext>
            </a:extLst>
          </p:cNvPr>
          <p:cNvSpPr>
            <a:spLocks noGrp="1"/>
          </p:cNvSpPr>
          <p:nvPr>
            <p:ph idx="1"/>
          </p:nvPr>
        </p:nvSpPr>
        <p:spPr/>
        <p:txBody>
          <a:bodyPr>
            <a:normAutofit/>
          </a:bodyPr>
          <a:lstStyle/>
          <a:p>
            <a:pPr>
              <a:lnSpc>
                <a:spcPct val="150000"/>
              </a:lnSpc>
              <a:tabLst>
                <a:tab pos="720000" algn="l"/>
              </a:tabLst>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 user </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文书内容：“本院认为，被告人焦某某为他人吸食毒品提供场所，其行为已构成容留他人吸毒罪，依法应予惩处。被告人焦某某到案后能如实供述自己的罪行，依法可以从轻处罚。公诉机关指控被告人焦某某的犯罪罪名及认定其属如实供述罪行的公诉意见正确，本院予以确认。为维护国家对毒品的管理制度，保护公民的身体健康权利不受侵犯，依照</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中华人民共和国刑法</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第三百五十四条、第六十七条第三款、第五十二条、第五十三条之规定。”</a:t>
            </a:r>
          </a:p>
          <a:p>
            <a:pPr>
              <a:lnSpc>
                <a:spcPct val="150000"/>
              </a:lnSpc>
              <a:tabLst>
                <a:tab pos="720000" algn="l"/>
              </a:tabLst>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system</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）得分解释 ：“这篇文书涉及到了被告人焦某某的犯罪事实和构成的容留他人吸毒罪名；也对被告人焦某某的量刑情节“如实供述自己的罪行”进行了描述，并且“从轻处罚”意见正确；也有对在说理时使用到的</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刑法</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条款进行罗列，因此得</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100</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分。”</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CN" sz="2000" b="0" dirty="0"/>
          </a:p>
        </p:txBody>
      </p:sp>
    </p:spTree>
    <p:extLst>
      <p:ext uri="{BB962C8B-B14F-4D97-AF65-F5344CB8AC3E}">
        <p14:creationId xmlns:p14="http://schemas.microsoft.com/office/powerpoint/2010/main" val="3936559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436E-B399-605A-FE07-A4AF7992B7F7}"/>
              </a:ext>
            </a:extLst>
          </p:cNvPr>
          <p:cNvSpPr>
            <a:spLocks noGrp="1"/>
          </p:cNvSpPr>
          <p:nvPr>
            <p:ph type="title"/>
          </p:nvPr>
        </p:nvSpPr>
        <p:spPr/>
        <p:txBody>
          <a:bodyPr/>
          <a:lstStyle/>
          <a:p>
            <a:r>
              <a:rPr lang="en-CN" dirty="0"/>
              <a:t>测试结果</a:t>
            </a:r>
          </a:p>
        </p:txBody>
      </p:sp>
      <p:sp>
        <p:nvSpPr>
          <p:cNvPr id="3" name="Content Placeholder 2">
            <a:extLst>
              <a:ext uri="{FF2B5EF4-FFF2-40B4-BE49-F238E27FC236}">
                <a16:creationId xmlns:a16="http://schemas.microsoft.com/office/drawing/2014/main" id="{65F551AA-3256-996D-F340-C236DC2D393E}"/>
              </a:ext>
            </a:extLst>
          </p:cNvPr>
          <p:cNvSpPr>
            <a:spLocks noGrp="1"/>
          </p:cNvSpPr>
          <p:nvPr>
            <p:ph idx="1"/>
          </p:nvPr>
        </p:nvSpPr>
        <p:spPr/>
        <p:txBody>
          <a:bodyPr>
            <a:normAutofit/>
          </a:bodyPr>
          <a:lstStyle/>
          <a:p>
            <a:pPr>
              <a:lnSpc>
                <a:spcPct val="150000"/>
              </a:lnSpc>
              <a:tabLst>
                <a:tab pos="720000" algn="l"/>
              </a:tabLst>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文书内容：“本院认为，被告人李某某违反交通运输管理法规，因而发生重大事故，致一人死亡，其行为显已触犯刑律，构成交通肇事罪。公诉机关指控的罪名成立，量刑建议适当，应予采纳。被害人家属的经济损失已得到赔偿，亦可酌情从轻处罚。”</a:t>
            </a:r>
          </a:p>
          <a:p>
            <a:pPr>
              <a:lnSpc>
                <a:spcPct val="150000"/>
              </a:lnSpc>
              <a:tabLst>
                <a:tab pos="720000" algn="l"/>
              </a:tabLst>
            </a:pP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模型输出：这篇文书涉及到了对被告人李某某的犯罪事实进行了描述，也认定了其行为构成了交通肇事罪；并且对公诉机关指控的罪名和量刑建议进行了认可和适当调整；同时也提到了被害人家属的经济损失得到了赔偿，可酌情从轻处罚。但是，该文书缺少对相关法律法规的引用和适用，对事实认定和量刑情节的说理也不够详细，因此本文书得分为</a:t>
            </a:r>
            <a:r>
              <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rPr>
              <a:t>85</a:t>
            </a:r>
            <a:r>
              <a:rPr lang="zh-CN" altLang="en-US" sz="2000" b="0" dirty="0">
                <a:latin typeface="Microsoft YaHei" panose="020B0503020204020204" pitchFamily="34" charset="-122"/>
                <a:ea typeface="Microsoft YaHei" panose="020B0503020204020204" pitchFamily="34" charset="-122"/>
                <a:cs typeface="Times New Roman" panose="02020603050405020304" pitchFamily="18" charset="0"/>
              </a:rPr>
              <a:t>分。</a:t>
            </a:r>
            <a:endParaRPr lang="en-US" altLang="zh-CN" sz="2000" b="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CN" dirty="0"/>
          </a:p>
        </p:txBody>
      </p:sp>
      <p:sp>
        <p:nvSpPr>
          <p:cNvPr id="4" name="文本框 8">
            <a:extLst>
              <a:ext uri="{FF2B5EF4-FFF2-40B4-BE49-F238E27FC236}">
                <a16:creationId xmlns:a16="http://schemas.microsoft.com/office/drawing/2014/main" id="{9CAA85E6-9952-40D5-9FEC-30926B187726}"/>
              </a:ext>
            </a:extLst>
          </p:cNvPr>
          <p:cNvSpPr txBox="1"/>
          <p:nvPr/>
        </p:nvSpPr>
        <p:spPr>
          <a:xfrm>
            <a:off x="543915" y="4930775"/>
            <a:ext cx="11266843" cy="499624"/>
          </a:xfrm>
          <a:prstGeom prst="rect">
            <a:avLst/>
          </a:prstGeom>
          <a:solidFill>
            <a:srgbClr val="DBDBDB"/>
          </a:solidFill>
        </p:spPr>
        <p:txBody>
          <a:bodyPr wrap="square">
            <a:spAutoFit/>
          </a:bodyPr>
          <a:lstStyle/>
          <a:p>
            <a:pPr>
              <a:lnSpc>
                <a:spcPct val="150000"/>
              </a:lnSpc>
              <a:tabLst>
                <a:tab pos="720000" algn="l"/>
              </a:tabLst>
            </a:pPr>
            <a:r>
              <a:rPr lang="zh-CN" altLang="en-US" sz="2000" b="1"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模型的输出内容在模仿给的例子，而且甚至是说理时候比给定的例子更好，也能够给出一定的得分。</a:t>
            </a:r>
          </a:p>
        </p:txBody>
      </p:sp>
    </p:spTree>
    <p:extLst>
      <p:ext uri="{BB962C8B-B14F-4D97-AF65-F5344CB8AC3E}">
        <p14:creationId xmlns:p14="http://schemas.microsoft.com/office/powerpoint/2010/main" val="1865183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EB4B-916E-00D7-2BC6-A106FF086A6A}"/>
              </a:ext>
            </a:extLst>
          </p:cNvPr>
          <p:cNvSpPr>
            <a:spLocks noGrp="1"/>
          </p:cNvSpPr>
          <p:nvPr>
            <p:ph type="title"/>
          </p:nvPr>
        </p:nvSpPr>
        <p:spPr/>
        <p:txBody>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任务二：罪名预测</a:t>
            </a:r>
            <a:endParaRPr lang="en-CN" dirty="0"/>
          </a:p>
        </p:txBody>
      </p:sp>
      <p:graphicFrame>
        <p:nvGraphicFramePr>
          <p:cNvPr id="4" name="表格 6">
            <a:extLst>
              <a:ext uri="{FF2B5EF4-FFF2-40B4-BE49-F238E27FC236}">
                <a16:creationId xmlns:a16="http://schemas.microsoft.com/office/drawing/2014/main" id="{013290F5-17C9-41ED-45DD-1F1AADA6351D}"/>
              </a:ext>
            </a:extLst>
          </p:cNvPr>
          <p:cNvGraphicFramePr>
            <a:graphicFrameLocks noGrp="1"/>
          </p:cNvGraphicFramePr>
          <p:nvPr>
            <p:extLst>
              <p:ext uri="{D42A27DB-BD31-4B8C-83A1-F6EECF244321}">
                <p14:modId xmlns:p14="http://schemas.microsoft.com/office/powerpoint/2010/main" val="2259636990"/>
              </p:ext>
            </p:extLst>
          </p:nvPr>
        </p:nvGraphicFramePr>
        <p:xfrm>
          <a:off x="1114650" y="1544607"/>
          <a:ext cx="8799517" cy="1488984"/>
        </p:xfrm>
        <a:graphic>
          <a:graphicData uri="http://schemas.openxmlformats.org/drawingml/2006/table">
            <a:tbl>
              <a:tblPr/>
              <a:tblGrid>
                <a:gridCol w="3557562">
                  <a:extLst>
                    <a:ext uri="{9D8B030D-6E8A-4147-A177-3AD203B41FA5}">
                      <a16:colId xmlns:a16="http://schemas.microsoft.com/office/drawing/2014/main" val="3916153235"/>
                    </a:ext>
                  </a:extLst>
                </a:gridCol>
                <a:gridCol w="5241955">
                  <a:extLst>
                    <a:ext uri="{9D8B030D-6E8A-4147-A177-3AD203B41FA5}">
                      <a16:colId xmlns:a16="http://schemas.microsoft.com/office/drawing/2014/main" val="1095551100"/>
                    </a:ext>
                  </a:extLst>
                </a:gridCol>
              </a:tblGrid>
              <a:tr h="371474">
                <a:tc>
                  <a:txBody>
                    <a:bodyPr/>
                    <a:lstStyle/>
                    <a:p>
                      <a:pPr marL="0" algn="l" defTabSz="914400" rtl="0" eaLnBrk="1" latinLnBrk="0" hangingPunct="1">
                        <a:lnSpc>
                          <a:spcPct val="150000"/>
                        </a:lnSpc>
                        <a:tabLst>
                          <a:tab pos="720000" algn="l"/>
                        </a:tabLst>
                      </a:pPr>
                      <a:r>
                        <a:rPr lang="zh-CN" altLang="en-US" sz="1800" b="1" kern="1200" dirty="0">
                          <a:solidFill>
                            <a:schemeClr val="tx2"/>
                          </a:solidFill>
                          <a:effectLst/>
                          <a:latin typeface="+mn-lt"/>
                          <a:ea typeface="等线" panose="02010600030101010101" pitchFamily="2" charset="-122"/>
                          <a:cs typeface="Times New Roman" panose="02020603050405020304" pitchFamily="18" charset="0"/>
                        </a:rPr>
                        <a:t>法律事实描述</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marL="0" algn="l" defTabSz="914400" rtl="0" eaLnBrk="1" latinLnBrk="0" hangingPunct="1">
                        <a:lnSpc>
                          <a:spcPct val="150000"/>
                        </a:lnSpc>
                        <a:tabLst>
                          <a:tab pos="720000" algn="l"/>
                        </a:tabLst>
                      </a:pPr>
                      <a:r>
                        <a:rPr lang="zh-CN" altLang="en-US" sz="1800" b="1" kern="1200" dirty="0">
                          <a:solidFill>
                            <a:schemeClr val="tx2"/>
                          </a:solidFill>
                          <a:effectLst/>
                          <a:latin typeface="+mn-lt"/>
                          <a:ea typeface="等线" panose="02010600030101010101" pitchFamily="2" charset="-122"/>
                          <a:cs typeface="Times New Roman" panose="02020603050405020304" pitchFamily="18" charset="0"/>
                        </a:rPr>
                        <a:t>结构化输出</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119172867"/>
                  </a:ext>
                </a:extLst>
              </a:tr>
              <a:tr h="371474">
                <a:tc>
                  <a:txBody>
                    <a:bodyPr/>
                    <a:lstStyle/>
                    <a:p>
                      <a:pPr marL="0" algn="l" defTabSz="914400" rtl="0" eaLnBrk="1" latinLnBrk="0" hangingPunct="1">
                        <a:lnSpc>
                          <a:spcPct val="150000"/>
                        </a:lnSpc>
                        <a:tabLst>
                          <a:tab pos="720000" algn="l"/>
                        </a:tabLst>
                      </a:pP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被告人张某某秘密窃取他人财物</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marL="0" algn="l" defTabSz="914400" rtl="0" eaLnBrk="1" latinLnBrk="0" hangingPunct="1">
                        <a:lnSpc>
                          <a:spcPct val="150000"/>
                        </a:lnSpc>
                        <a:tabLst>
                          <a:tab pos="720000" algn="l"/>
                        </a:tabLst>
                      </a:pP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被告人</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张某某</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刑法</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罪名</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盗窃罪</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97964052"/>
                  </a:ext>
                </a:extLst>
              </a:tr>
              <a:tr h="613699">
                <a:tc>
                  <a:txBody>
                    <a:bodyPr/>
                    <a:lstStyle/>
                    <a:p>
                      <a:pPr marL="0" algn="l" defTabSz="914400" rtl="0" eaLnBrk="1" latinLnBrk="0" hangingPunct="1">
                        <a:lnSpc>
                          <a:spcPct val="150000"/>
                        </a:lnSpc>
                        <a:tabLst>
                          <a:tab pos="720000" algn="l"/>
                        </a:tabLst>
                      </a:pP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赵云驾驶机动车致一人死亡</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marL="0" algn="l" defTabSz="914400" rtl="0" eaLnBrk="1" latinLnBrk="0" hangingPunct="1">
                        <a:lnSpc>
                          <a:spcPct val="150000"/>
                        </a:lnSpc>
                        <a:tabLst>
                          <a:tab pos="720000" algn="l"/>
                        </a:tabLst>
                      </a:pP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被告人</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赵某某</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刑法</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罪名</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交通肇事罪</a:t>
                      </a:r>
                      <a:r>
                        <a:rPr lang="en-US" altLang="zh-CN"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023811102"/>
                  </a:ext>
                </a:extLst>
              </a:tr>
            </a:tbl>
          </a:graphicData>
        </a:graphic>
      </p:graphicFrame>
      <p:graphicFrame>
        <p:nvGraphicFramePr>
          <p:cNvPr id="5" name="表格 7">
            <a:extLst>
              <a:ext uri="{FF2B5EF4-FFF2-40B4-BE49-F238E27FC236}">
                <a16:creationId xmlns:a16="http://schemas.microsoft.com/office/drawing/2014/main" id="{09BF6EB9-DFCC-6BDE-91FB-C07607A67CC0}"/>
              </a:ext>
            </a:extLst>
          </p:cNvPr>
          <p:cNvGraphicFramePr>
            <a:graphicFrameLocks noGrp="1"/>
          </p:cNvGraphicFramePr>
          <p:nvPr>
            <p:extLst>
              <p:ext uri="{D42A27DB-BD31-4B8C-83A1-F6EECF244321}">
                <p14:modId xmlns:p14="http://schemas.microsoft.com/office/powerpoint/2010/main" val="3595024292"/>
              </p:ext>
            </p:extLst>
          </p:nvPr>
        </p:nvGraphicFramePr>
        <p:xfrm>
          <a:off x="1114649" y="3258331"/>
          <a:ext cx="8799517" cy="1731900"/>
        </p:xfrm>
        <a:graphic>
          <a:graphicData uri="http://schemas.openxmlformats.org/drawingml/2006/table">
            <a:tbl>
              <a:tblPr/>
              <a:tblGrid>
                <a:gridCol w="3543412">
                  <a:extLst>
                    <a:ext uri="{9D8B030D-6E8A-4147-A177-3AD203B41FA5}">
                      <a16:colId xmlns:a16="http://schemas.microsoft.com/office/drawing/2014/main" val="864699352"/>
                    </a:ext>
                  </a:extLst>
                </a:gridCol>
                <a:gridCol w="5256105">
                  <a:extLst>
                    <a:ext uri="{9D8B030D-6E8A-4147-A177-3AD203B41FA5}">
                      <a16:colId xmlns:a16="http://schemas.microsoft.com/office/drawing/2014/main" val="1186002238"/>
                    </a:ext>
                  </a:extLst>
                </a:gridCol>
              </a:tblGrid>
              <a:tr h="371475">
                <a:tc>
                  <a:txBody>
                    <a:bodyPr/>
                    <a:lstStyle/>
                    <a:p>
                      <a:pPr marL="0" algn="l" defTabSz="914400" rtl="0" eaLnBrk="1" latinLnBrk="0" hangingPunct="1">
                        <a:lnSpc>
                          <a:spcPct val="150000"/>
                        </a:lnSpc>
                        <a:tabLst>
                          <a:tab pos="720000" algn="l"/>
                        </a:tabLst>
                      </a:pPr>
                      <a:r>
                        <a:rPr lang="zh-CN" altLang="en-US" sz="1800" b="1"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法律事实描述</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marL="0" algn="l" defTabSz="914400" rtl="0" eaLnBrk="1" latinLnBrk="0" hangingPunct="1">
                        <a:lnSpc>
                          <a:spcPct val="150000"/>
                        </a:lnSpc>
                        <a:tabLst>
                          <a:tab pos="720000" algn="l"/>
                        </a:tabLst>
                      </a:pPr>
                      <a:r>
                        <a:rPr lang="zh-CN" altLang="en-US" sz="1800" b="1" kern="120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模型输出</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303337069"/>
                  </a:ext>
                </a:extLst>
              </a:tr>
              <a:tr h="371475">
                <a:tc>
                  <a:txBody>
                    <a:bodyPr/>
                    <a:lstStyle/>
                    <a:p>
                      <a:pPr marL="0" algn="l" defTabSz="914400" rtl="0" eaLnBrk="1" latinLnBrk="0" hangingPunct="1">
                        <a:lnSpc>
                          <a:spcPct val="150000"/>
                        </a:lnSpc>
                        <a:tabLst>
                          <a:tab pos="720000" algn="l"/>
                        </a:tabLst>
                      </a:pPr>
                      <a:r>
                        <a:rPr lang="zh-CN" altLang="en-US" sz="16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被告人沈某某与他人以非法占有为目的，使用伪造、变造的银行结算凭证骗取他人财物，数额较大</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marL="0" algn="l" defTabSz="914400" rtl="0" eaLnBrk="1" latinLnBrk="0" hangingPunct="1">
                        <a:lnSpc>
                          <a:spcPct val="150000"/>
                        </a:lnSpc>
                        <a:tabLst>
                          <a:tab pos="720000" algn="l"/>
                        </a:tabLst>
                      </a:pP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被告人</a:t>
                      </a: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沈某某</a:t>
                      </a: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刑法</a:t>
                      </a: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罪名</a:t>
                      </a: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800" kern="12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a:t>诈骗罪</a:t>
                      </a:r>
                      <a: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t>"}</a:t>
                      </a:r>
                    </a:p>
                    <a:p>
                      <a:pPr marL="0" algn="l" defTabSz="914400" rtl="0" eaLnBrk="1" latinLnBrk="0" hangingPunct="1">
                        <a:lnSpc>
                          <a:spcPct val="150000"/>
                        </a:lnSpc>
                        <a:tabLst>
                          <a:tab pos="720000" algn="l"/>
                        </a:tabLst>
                      </a:pPr>
                      <a:br>
                        <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rPr>
                      </a:br>
                      <a:endParaRPr lang="en-US" altLang="zh-CN" sz="1800" kern="1200" dirty="0">
                        <a:solidFill>
                          <a:schemeClr val="tx2"/>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44319206"/>
                  </a:ext>
                </a:extLst>
              </a:tr>
            </a:tbl>
          </a:graphicData>
        </a:graphic>
      </p:graphicFrame>
      <p:sp>
        <p:nvSpPr>
          <p:cNvPr id="6" name="文本框 9">
            <a:extLst>
              <a:ext uri="{FF2B5EF4-FFF2-40B4-BE49-F238E27FC236}">
                <a16:creationId xmlns:a16="http://schemas.microsoft.com/office/drawing/2014/main" id="{9DDE46BC-8CE2-B332-B1A2-0F3D92CA7320}"/>
              </a:ext>
            </a:extLst>
          </p:cNvPr>
          <p:cNvSpPr txBox="1"/>
          <p:nvPr/>
        </p:nvSpPr>
        <p:spPr>
          <a:xfrm>
            <a:off x="8767483" y="4395120"/>
            <a:ext cx="925158" cy="499560"/>
          </a:xfrm>
          <a:prstGeom prst="rect">
            <a:avLst/>
          </a:prstGeom>
          <a:noFill/>
        </p:spPr>
        <p:txBody>
          <a:bodyPr wrap="square" rtlCol="0">
            <a:spAutoFit/>
          </a:bodyPr>
          <a:lstStyle/>
          <a:p>
            <a:pPr algn="l">
              <a:lnSpc>
                <a:spcPct val="150000"/>
              </a:lnSpc>
              <a:tabLst>
                <a:tab pos="720000" algn="l"/>
              </a:tabLst>
            </a:pPr>
            <a:r>
              <a:rPr lang="zh-CN" altLang="en-US" sz="2000" dirty="0">
                <a:effectLst/>
                <a:latin typeface="Microsoft YaHei" panose="020B0503020204020204" pitchFamily="34" charset="-122"/>
                <a:ea typeface="Microsoft YaHei" panose="020B0503020204020204" pitchFamily="34" charset="-122"/>
                <a:cs typeface="Times New Roman" panose="02020603050405020304" pitchFamily="18" charset="0"/>
              </a:rPr>
              <a:t>错误</a:t>
            </a:r>
          </a:p>
        </p:txBody>
      </p:sp>
    </p:spTree>
    <p:extLst>
      <p:ext uri="{BB962C8B-B14F-4D97-AF65-F5344CB8AC3E}">
        <p14:creationId xmlns:p14="http://schemas.microsoft.com/office/powerpoint/2010/main" val="3122451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957C-4238-02AD-6284-B739F757F3A7}"/>
              </a:ext>
            </a:extLst>
          </p:cNvPr>
          <p:cNvSpPr>
            <a:spLocks noGrp="1"/>
          </p:cNvSpPr>
          <p:nvPr>
            <p:ph type="title"/>
          </p:nvPr>
        </p:nvSpPr>
        <p:spPr/>
        <p:txBody>
          <a:bodyPr/>
          <a:lstStyle/>
          <a:p>
            <a:r>
              <a:rPr lang="en-CN" dirty="0"/>
              <a:t>作业</a:t>
            </a:r>
          </a:p>
        </p:txBody>
      </p:sp>
      <p:sp>
        <p:nvSpPr>
          <p:cNvPr id="3" name="Content Placeholder 2">
            <a:extLst>
              <a:ext uri="{FF2B5EF4-FFF2-40B4-BE49-F238E27FC236}">
                <a16:creationId xmlns:a16="http://schemas.microsoft.com/office/drawing/2014/main" id="{05B0A999-6C1C-7D12-8569-6201C7505743}"/>
              </a:ext>
            </a:extLst>
          </p:cNvPr>
          <p:cNvSpPr>
            <a:spLocks noGrp="1"/>
          </p:cNvSpPr>
          <p:nvPr>
            <p:ph idx="1"/>
          </p:nvPr>
        </p:nvSpPr>
        <p:spPr/>
        <p:txBody>
          <a:bodyPr/>
          <a:lstStyle/>
          <a:p>
            <a:r>
              <a:rPr lang="en-CN" dirty="0"/>
              <a:t>查找</a:t>
            </a:r>
            <a:r>
              <a:rPr lang="zh-CN" altLang="en-US" dirty="0"/>
              <a:t>、探索</a:t>
            </a:r>
            <a:r>
              <a:rPr lang="en-US" altLang="zh-CN" dirty="0"/>
              <a:t>prompt</a:t>
            </a:r>
            <a:r>
              <a:rPr lang="zh-CN" altLang="en-US" dirty="0"/>
              <a:t>，对你计划开展的“计算社会科学”课题研究给出比较详细的指导意见，分析</a:t>
            </a:r>
            <a:r>
              <a:rPr lang="en-US" altLang="zh-CN" dirty="0" err="1"/>
              <a:t>chatGPT</a:t>
            </a:r>
            <a:r>
              <a:rPr lang="zh-CN" altLang="en-US" dirty="0"/>
              <a:t>给出的结果</a:t>
            </a:r>
            <a:endParaRPr lang="en-CN" dirty="0"/>
          </a:p>
        </p:txBody>
      </p:sp>
    </p:spTree>
    <p:extLst>
      <p:ext uri="{BB962C8B-B14F-4D97-AF65-F5344CB8AC3E}">
        <p14:creationId xmlns:p14="http://schemas.microsoft.com/office/powerpoint/2010/main" val="1584229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75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340E-EB57-D596-9F8C-ECE38717586B}"/>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基于智能计算的法学应用研究</a:t>
            </a:r>
            <a:endParaRPr lang="en-CN" dirty="0"/>
          </a:p>
        </p:txBody>
      </p:sp>
      <p:pic>
        <p:nvPicPr>
          <p:cNvPr id="4" name="图片 4">
            <a:extLst>
              <a:ext uri="{FF2B5EF4-FFF2-40B4-BE49-F238E27FC236}">
                <a16:creationId xmlns:a16="http://schemas.microsoft.com/office/drawing/2014/main" id="{C5D36AEF-AE9A-E4B4-6E6B-5FBC8E4207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314" y="908052"/>
            <a:ext cx="4934244" cy="3750955"/>
          </a:xfrm>
          <a:prstGeom prst="rect">
            <a:avLst/>
          </a:prstGeom>
        </p:spPr>
      </p:pic>
      <p:sp>
        <p:nvSpPr>
          <p:cNvPr id="5" name="矩形 3">
            <a:extLst>
              <a:ext uri="{FF2B5EF4-FFF2-40B4-BE49-F238E27FC236}">
                <a16:creationId xmlns:a16="http://schemas.microsoft.com/office/drawing/2014/main" id="{67C7F4CE-D595-6E7D-0DC3-B0AEC793F751}"/>
              </a:ext>
            </a:extLst>
          </p:cNvPr>
          <p:cNvSpPr/>
          <p:nvPr/>
        </p:nvSpPr>
        <p:spPr>
          <a:xfrm>
            <a:off x="6096000" y="992126"/>
            <a:ext cx="5374104" cy="2906105"/>
          </a:xfrm>
          <a:prstGeom prst="rect">
            <a:avLst/>
          </a:prstGeom>
          <a:ln>
            <a:noFill/>
          </a:ln>
        </p:spPr>
        <p:style>
          <a:lnRef idx="2">
            <a:schemeClr val="dk1"/>
          </a:lnRef>
          <a:fillRef idx="1">
            <a:schemeClr val="lt1"/>
          </a:fillRef>
          <a:effectRef idx="0">
            <a:schemeClr val="dk1"/>
          </a:effectRef>
          <a:fontRef idx="minor">
            <a:schemeClr val="dk1"/>
          </a:fontRef>
        </p:style>
        <p:txBody>
          <a:bodyPr rtlCol="0" anchor="t"/>
          <a:lstStyle/>
          <a:p>
            <a:pPr>
              <a:lnSpc>
                <a:spcPct val="150000"/>
              </a:lnSpc>
            </a:pP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科学</a:t>
            </a: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官网报道，美国伊利诺伊理工大学科学家用机器学习统计模型，对</a:t>
            </a: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1816</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年到</a:t>
            </a: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2015</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年</a:t>
            </a:r>
            <a:r>
              <a:rPr kumimoji="1" lang="zh-Hans" altLang="en-US" sz="2000" b="1"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美国最高法院的判决</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进行预测，</a:t>
            </a:r>
            <a:r>
              <a:rPr kumimoji="1" lang="zh-Hans" altLang="en-US" sz="2000" u="sng"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准确率高于</a:t>
            </a:r>
            <a:r>
              <a:rPr kumimoji="1" lang="en-US" altLang="zh-Hans" sz="2000" u="sng"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70%</a:t>
            </a:r>
            <a:r>
              <a:rPr kumimoji="1" lang="zh-Hans" altLang="en-US" sz="2000" u="sng"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较知识渊博的</a:t>
            </a:r>
            <a:r>
              <a:rPr kumimoji="1" lang="zh-Hans" altLang="en-US" sz="2000" u="sng"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法律专家</a:t>
            </a:r>
            <a:r>
              <a:rPr kumimoji="1" lang="en-US" altLang="zh-Hans" sz="2000" u="sng"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(66%)</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更胜一筹</a:t>
            </a:r>
            <a:endParaRPr kumimoji="1" lang="zh-CN"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07D3C6C-08E7-1A88-DAC8-DC4980CAAE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57474" y="4740875"/>
            <a:ext cx="4539355" cy="1296000"/>
          </a:xfrm>
          <a:prstGeom prst="rect">
            <a:avLst/>
          </a:prstGeom>
        </p:spPr>
      </p:pic>
      <p:sp>
        <p:nvSpPr>
          <p:cNvPr id="7" name="矩形 6">
            <a:extLst>
              <a:ext uri="{FF2B5EF4-FFF2-40B4-BE49-F238E27FC236}">
                <a16:creationId xmlns:a16="http://schemas.microsoft.com/office/drawing/2014/main" id="{4288E3AC-B677-229A-1152-6FD3DAF02D23}"/>
              </a:ext>
            </a:extLst>
          </p:cNvPr>
          <p:cNvSpPr/>
          <p:nvPr/>
        </p:nvSpPr>
        <p:spPr>
          <a:xfrm>
            <a:off x="781404" y="5064725"/>
            <a:ext cx="5314596" cy="972150"/>
          </a:xfrm>
          <a:prstGeom prst="rect">
            <a:avLst/>
          </a:prstGeom>
          <a:ln>
            <a:noFill/>
          </a:ln>
        </p:spPr>
        <p:style>
          <a:lnRef idx="2">
            <a:schemeClr val="dk1"/>
          </a:lnRef>
          <a:fillRef idx="1">
            <a:schemeClr val="lt1"/>
          </a:fillRef>
          <a:effectRef idx="0">
            <a:schemeClr val="dk1"/>
          </a:effectRef>
          <a:fontRef idx="minor">
            <a:schemeClr val="dk1"/>
          </a:fontRef>
        </p:style>
        <p:txBody>
          <a:bodyPr rtlCol="0" anchor="t"/>
          <a:lstStyle/>
          <a:p>
            <a:pPr>
              <a:lnSpc>
                <a:spcPct val="130000"/>
              </a:lnSpc>
            </a:pP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金融领域判决预测准确率</a:t>
            </a:r>
            <a:endPar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30000"/>
              </a:lnSpc>
            </a:pP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Hans" sz="2000" dirty="0" err="1">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CaseCrunch</a:t>
            </a:r>
            <a:r>
              <a:rPr kumimoji="1" lang="zh-CN"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(86.6)</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&gt; </a:t>
            </a: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100</a:t>
            </a:r>
            <a:r>
              <a:rPr kumimoji="1" lang="zh-Hans"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位资深律师</a:t>
            </a:r>
            <a:r>
              <a:rPr kumimoji="1" lang="en-US" altLang="zh-Han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 (62.3)</a:t>
            </a:r>
            <a:endParaRPr kumimoji="1" lang="zh-CN" altLang="en-US" sz="20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A167402F-F9FA-9E8A-7E19-14B56ABE47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8916" y="3940088"/>
            <a:ext cx="1163077" cy="432000"/>
          </a:xfrm>
          <a:prstGeom prst="rect">
            <a:avLst/>
          </a:prstGeom>
        </p:spPr>
      </p:pic>
    </p:spTree>
    <p:extLst>
      <p:ext uri="{BB962C8B-B14F-4D97-AF65-F5344CB8AC3E}">
        <p14:creationId xmlns:p14="http://schemas.microsoft.com/office/powerpoint/2010/main" val="136697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84E2-0B98-A66A-7A38-689E7C954DC0}"/>
              </a:ext>
            </a:extLst>
          </p:cNvPr>
          <p:cNvSpPr>
            <a:spLocks noGrp="1"/>
          </p:cNvSpPr>
          <p:nvPr>
            <p:ph type="title"/>
          </p:nvPr>
        </p:nvSpPr>
        <p:spPr/>
        <p:txBody>
          <a:bodyPr/>
          <a:lstStyle/>
          <a:p>
            <a:r>
              <a:rPr lang="en-US" dirty="0">
                <a:latin typeface="微软雅黑" panose="020B0503020204020204" pitchFamily="34" charset="-122"/>
              </a:rPr>
              <a:t>COMPAS</a:t>
            </a:r>
            <a:r>
              <a:rPr lang="zh-CN" altLang="en-US" dirty="0">
                <a:latin typeface="微软雅黑" panose="020B0503020204020204" pitchFamily="34" charset="-122"/>
              </a:rPr>
              <a:t>：</a:t>
            </a:r>
            <a:r>
              <a:rPr lang="zh-CN" altLang="en-US" dirty="0"/>
              <a:t>替代制裁的惩教罪犯管理</a:t>
            </a:r>
            <a:endParaRPr lang="en-CN" dirty="0"/>
          </a:p>
        </p:txBody>
      </p:sp>
      <p:sp>
        <p:nvSpPr>
          <p:cNvPr id="3" name="Content Placeholder 2">
            <a:extLst>
              <a:ext uri="{FF2B5EF4-FFF2-40B4-BE49-F238E27FC236}">
                <a16:creationId xmlns:a16="http://schemas.microsoft.com/office/drawing/2014/main" id="{749C0579-46FE-7CCA-1480-0A4EE708238F}"/>
              </a:ext>
            </a:extLst>
          </p:cNvPr>
          <p:cNvSpPr>
            <a:spLocks noGrp="1"/>
          </p:cNvSpPr>
          <p:nvPr>
            <p:ph idx="1"/>
          </p:nvPr>
        </p:nvSpPr>
        <p:spPr>
          <a:xfrm>
            <a:off x="381242" y="981154"/>
            <a:ext cx="6081203" cy="5333856"/>
          </a:xfrm>
        </p:spPr>
        <p:txBody>
          <a:bodyPr/>
          <a:lstStyle/>
          <a:p>
            <a:pPr marL="274638" indent="-274638" algn="l">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一种在美国广泛使用的美国法院使用该工具，通过预测罪犯再次犯罪的可能性来指导判刑，由</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Northpointe</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（现为</a:t>
            </a:r>
            <a:r>
              <a:rPr lang="en-US" altLang="zh-CN" sz="1800" b="0" dirty="0" err="1">
                <a:latin typeface="Microsoft YaHei" panose="020B0503020204020204" pitchFamily="34" charset="-122"/>
                <a:ea typeface="Microsoft YaHei" panose="020B0503020204020204" pitchFamily="34" charset="-122"/>
                <a:cs typeface="Times New Roman" panose="02020603050405020304" pitchFamily="18" charset="0"/>
              </a:rPr>
              <a:t>Equivant</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）开发和拥有</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gn="l">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美国新闻机构 </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ProPublica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在</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2016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年 </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5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月报道，</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COMPAS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算法存在明显的偏见</a:t>
            </a:r>
            <a:endParaRPr lang="en-US" altLang="zh-CN" sz="16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gn="l">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黑人被贴上高风险标签但实际上不会再次犯罪的可能性几乎是白人的两倍</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gn="l">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白人比黑人更有可能被贴上标签风险较低，但继续犯下其他罪行</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gn="l">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预计会犯下暴力犯罪的人实际只有</a:t>
            </a:r>
            <a:r>
              <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实际上会继续这样做</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gn="l">
              <a:lnSpc>
                <a:spcPct val="150000"/>
              </a:lnSpc>
            </a:pP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2016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年 </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7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月，威斯康星州最高法院裁定，法官在量刑时可以考虑 </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COMPAS </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风险评分，但必须对评分给出警告，以代表该工具的“局限性和注意事项”。</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Picture 2">
            <a:extLst>
              <a:ext uri="{FF2B5EF4-FFF2-40B4-BE49-F238E27FC236}">
                <a16:creationId xmlns:a16="http://schemas.microsoft.com/office/drawing/2014/main" id="{53B6EC0C-2F9F-3B3A-21F6-E37A5852D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008"/>
          <a:stretch/>
        </p:blipFill>
        <p:spPr bwMode="auto">
          <a:xfrm>
            <a:off x="6541193" y="1667591"/>
            <a:ext cx="3048000" cy="37957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D87AA64-BB54-0A10-62A2-5C18922B2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39"/>
          <a:stretch/>
        </p:blipFill>
        <p:spPr bwMode="auto">
          <a:xfrm>
            <a:off x="9424507" y="1667591"/>
            <a:ext cx="2659793" cy="379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0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4945-F237-D636-5558-EB01C6A86B09}"/>
              </a:ext>
            </a:extLst>
          </p:cNvPr>
          <p:cNvSpPr>
            <a:spLocks noGrp="1"/>
          </p:cNvSpPr>
          <p:nvPr>
            <p:ph type="title"/>
          </p:nvPr>
        </p:nvSpPr>
        <p:spPr/>
        <p:txBody>
          <a:bodyPr/>
          <a:lstStyle/>
          <a:p>
            <a:r>
              <a:rPr lang="en-US" altLang="zh-CN" dirty="0">
                <a:latin typeface="微软雅黑" panose="020B0503020204020204" pitchFamily="34" charset="-122"/>
              </a:rPr>
              <a:t>206</a:t>
            </a:r>
            <a:r>
              <a:rPr lang="zh-CN" altLang="en-US" dirty="0">
                <a:latin typeface="微软雅黑" panose="020B0503020204020204" pitchFamily="34" charset="-122"/>
              </a:rPr>
              <a:t>系统：上海刑事案件智能辅助办案系统</a:t>
            </a:r>
            <a:endParaRPr lang="en-CN" dirty="0"/>
          </a:p>
        </p:txBody>
      </p:sp>
      <p:sp>
        <p:nvSpPr>
          <p:cNvPr id="3" name="Content Placeholder 2">
            <a:extLst>
              <a:ext uri="{FF2B5EF4-FFF2-40B4-BE49-F238E27FC236}">
                <a16:creationId xmlns:a16="http://schemas.microsoft.com/office/drawing/2014/main" id="{53963236-22FB-0661-5966-3B086A15F4CE}"/>
              </a:ext>
            </a:extLst>
          </p:cNvPr>
          <p:cNvSpPr>
            <a:spLocks noGrp="1"/>
          </p:cNvSpPr>
          <p:nvPr>
            <p:ph idx="1"/>
          </p:nvPr>
        </p:nvSpPr>
        <p:spPr>
          <a:xfrm>
            <a:off x="381243" y="981154"/>
            <a:ext cx="4868851" cy="5333856"/>
          </a:xfrm>
        </p:spPr>
        <p:txBody>
          <a:bodyPr/>
          <a:lstStyle/>
          <a:p>
            <a:pPr marL="274638" indent="-274638">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三大划时代意义的创新</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全面构建了我国刑法确立的罪名在办案中常见的</a:t>
            </a:r>
            <a:r>
              <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rPr>
              <a:t>102</a:t>
            </a: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类刑案的证据标准、证据规则体系</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通过统一格式和统一标准，实现公检法司各办案系统之间的互联互通</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以人为中心，构建了从打击犯罪到司法审判，再到改造罪犯的工作链接</a:t>
            </a:r>
            <a:endPar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274638" indent="-274638">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取得的成效（</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个</a:t>
            </a:r>
            <a:r>
              <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rPr>
              <a:t>100%</a:t>
            </a: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证据标准指引覆盖常涉罪名达到</a:t>
            </a:r>
            <a:r>
              <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rPr>
              <a:t>100%</a:t>
            </a: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上海常涉罪名案件录入系统达到</a:t>
            </a:r>
            <a:r>
              <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rPr>
              <a:t>100%</a:t>
            </a:r>
          </a:p>
          <a:p>
            <a:pPr marL="674688" lvl="1" indent="-274638">
              <a:lnSpc>
                <a:spcPct val="150000"/>
              </a:lnSpc>
            </a:pPr>
            <a:r>
              <a:rPr lang="zh-CN" altLang="en-US" sz="1400" b="0" dirty="0">
                <a:latin typeface="Microsoft YaHei" panose="020B0503020204020204" pitchFamily="34" charset="-122"/>
                <a:ea typeface="Microsoft YaHei" panose="020B0503020204020204" pitchFamily="34" charset="-122"/>
                <a:cs typeface="Times New Roman" panose="02020603050405020304" pitchFamily="18" charset="0"/>
              </a:rPr>
              <a:t>一线办案人员运用系统办案达到</a:t>
            </a:r>
            <a:r>
              <a:rPr lang="en-US" altLang="zh-CN" sz="1400" b="0" dirty="0">
                <a:latin typeface="Microsoft YaHei" panose="020B0503020204020204" pitchFamily="34" charset="-122"/>
                <a:ea typeface="Microsoft YaHei" panose="020B0503020204020204" pitchFamily="34" charset="-122"/>
                <a:cs typeface="Times New Roman" panose="02020603050405020304" pitchFamily="18" charset="0"/>
              </a:rPr>
              <a:t>100%</a:t>
            </a:r>
          </a:p>
          <a:p>
            <a:pPr marL="274638" indent="-274638">
              <a:lnSpc>
                <a:spcPct val="150000"/>
              </a:lnSpc>
            </a:pPr>
            <a:r>
              <a:rPr lang="zh-CN" altLang="en-US" sz="1800" b="0" dirty="0">
                <a:latin typeface="Microsoft YaHei" panose="020B0503020204020204" pitchFamily="34" charset="-122"/>
                <a:ea typeface="Microsoft YaHei" panose="020B0503020204020204" pitchFamily="34" charset="-122"/>
                <a:cs typeface="Times New Roman" panose="02020603050405020304" pitchFamily="18" charset="0"/>
              </a:rPr>
              <a:t>相关数据显示，刑案办理质量大幅提升，办案瑕疵率几近为零。</a:t>
            </a:r>
            <a:endParaRPr lang="en-US" altLang="zh-CN" sz="1800" b="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CN" b="0" dirty="0">
              <a:latin typeface="Microsoft YaHei" panose="020B0503020204020204" pitchFamily="34" charset="-122"/>
              <a:ea typeface="Microsoft YaHei" panose="020B0503020204020204" pitchFamily="34" charset="-122"/>
            </a:endParaRPr>
          </a:p>
        </p:txBody>
      </p:sp>
      <p:pic>
        <p:nvPicPr>
          <p:cNvPr id="4" name="Picture 2">
            <a:extLst>
              <a:ext uri="{FF2B5EF4-FFF2-40B4-BE49-F238E27FC236}">
                <a16:creationId xmlns:a16="http://schemas.microsoft.com/office/drawing/2014/main" id="{977D006F-849F-0B55-3418-EE438591F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279" y="1828800"/>
            <a:ext cx="6643181" cy="371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8A83-869D-53BE-32E3-95DB73B456F3}"/>
              </a:ext>
            </a:extLst>
          </p:cNvPr>
          <p:cNvSpPr>
            <a:spLocks noGrp="1"/>
          </p:cNvSpPr>
          <p:nvPr>
            <p:ph type="title"/>
          </p:nvPr>
        </p:nvSpPr>
        <p:spPr/>
        <p:txBody>
          <a:bodyPr/>
          <a:lstStyle/>
          <a:p>
            <a:r>
              <a:rPr lang="en-CN" dirty="0"/>
              <a:t>司法文本处理</a:t>
            </a:r>
          </a:p>
        </p:txBody>
      </p:sp>
      <p:sp>
        <p:nvSpPr>
          <p:cNvPr id="3" name="Shape 464">
            <a:extLst>
              <a:ext uri="{FF2B5EF4-FFF2-40B4-BE49-F238E27FC236}">
                <a16:creationId xmlns:a16="http://schemas.microsoft.com/office/drawing/2014/main" id="{582EF005-D17D-EA0C-FA89-43901074D8FB}"/>
              </a:ext>
            </a:extLst>
          </p:cNvPr>
          <p:cNvSpPr/>
          <p:nvPr/>
        </p:nvSpPr>
        <p:spPr>
          <a:xfrm flipH="1">
            <a:off x="4647359" y="3455449"/>
            <a:ext cx="8478" cy="1335863"/>
          </a:xfrm>
          <a:prstGeom prst="line">
            <a:avLst/>
          </a:prstGeom>
          <a:ln w="57150">
            <a:solidFill>
              <a:srgbClr val="8BC2E3"/>
            </a:solidFill>
            <a:tailEnd type="triangle"/>
          </a:ln>
        </p:spPr>
        <p:txBody>
          <a:bodyPr lIns="45719" rIns="45719"/>
          <a:lstStyle/>
          <a:p>
            <a:endParaRPr/>
          </a:p>
        </p:txBody>
      </p:sp>
      <p:sp>
        <p:nvSpPr>
          <p:cNvPr id="4" name="Shape 464">
            <a:extLst>
              <a:ext uri="{FF2B5EF4-FFF2-40B4-BE49-F238E27FC236}">
                <a16:creationId xmlns:a16="http://schemas.microsoft.com/office/drawing/2014/main" id="{DB88000C-50E4-275E-10FF-D1534C1BCE24}"/>
              </a:ext>
            </a:extLst>
          </p:cNvPr>
          <p:cNvSpPr/>
          <p:nvPr/>
        </p:nvSpPr>
        <p:spPr>
          <a:xfrm>
            <a:off x="6528045" y="3448693"/>
            <a:ext cx="0" cy="1335863"/>
          </a:xfrm>
          <a:prstGeom prst="line">
            <a:avLst/>
          </a:prstGeom>
          <a:ln w="57150">
            <a:solidFill>
              <a:srgbClr val="8BC2E3"/>
            </a:solidFill>
            <a:tailEnd type="triangle"/>
          </a:ln>
        </p:spPr>
        <p:txBody>
          <a:bodyPr lIns="45719" rIns="45719"/>
          <a:lstStyle/>
          <a:p>
            <a:endParaRPr/>
          </a:p>
        </p:txBody>
      </p:sp>
      <p:sp>
        <p:nvSpPr>
          <p:cNvPr id="10" name="流程图: 磁盘 11">
            <a:extLst>
              <a:ext uri="{FF2B5EF4-FFF2-40B4-BE49-F238E27FC236}">
                <a16:creationId xmlns:a16="http://schemas.microsoft.com/office/drawing/2014/main" id="{67BB88CA-D538-99FC-73E0-1BF4285D6B06}"/>
              </a:ext>
            </a:extLst>
          </p:cNvPr>
          <p:cNvSpPr/>
          <p:nvPr/>
        </p:nvSpPr>
        <p:spPr>
          <a:xfrm>
            <a:off x="8623472" y="4375845"/>
            <a:ext cx="1443308" cy="622231"/>
          </a:xfrm>
          <a:prstGeom prst="flowChartMagneticDisk">
            <a:avLst/>
          </a:prstGeom>
          <a:solidFill>
            <a:schemeClr val="accent5">
              <a:lumMod val="40000"/>
              <a:lumOff val="6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71">
            <a:extLst>
              <a:ext uri="{FF2B5EF4-FFF2-40B4-BE49-F238E27FC236}">
                <a16:creationId xmlns:a16="http://schemas.microsoft.com/office/drawing/2014/main" id="{D996B7E2-ABB7-0641-10F9-A6A377056C5A}"/>
              </a:ext>
            </a:extLst>
          </p:cNvPr>
          <p:cNvSpPr txBox="1"/>
          <p:nvPr/>
        </p:nvSpPr>
        <p:spPr>
          <a:xfrm>
            <a:off x="8669351" y="4594645"/>
            <a:ext cx="1345206" cy="369332"/>
          </a:xfrm>
          <a:prstGeom prst="rect">
            <a:avLst/>
          </a:prstGeom>
          <a:noFill/>
          <a:ln w="19050">
            <a:noFill/>
          </a:ln>
        </p:spPr>
        <p:txBody>
          <a:bodyPr wrap="squar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证据规则库</a:t>
            </a:r>
          </a:p>
        </p:txBody>
      </p:sp>
      <p:sp>
        <p:nvSpPr>
          <p:cNvPr id="8" name="流程图: 磁盘 9">
            <a:extLst>
              <a:ext uri="{FF2B5EF4-FFF2-40B4-BE49-F238E27FC236}">
                <a16:creationId xmlns:a16="http://schemas.microsoft.com/office/drawing/2014/main" id="{1C6B6900-0693-3A9F-A82F-3BBBDC2540F8}"/>
              </a:ext>
            </a:extLst>
          </p:cNvPr>
          <p:cNvSpPr/>
          <p:nvPr/>
        </p:nvSpPr>
        <p:spPr>
          <a:xfrm>
            <a:off x="8623472" y="5073144"/>
            <a:ext cx="1443308" cy="622231"/>
          </a:xfrm>
          <a:prstGeom prst="flowChartMagneticDisk">
            <a:avLst/>
          </a:prstGeom>
          <a:solidFill>
            <a:schemeClr val="accent5">
              <a:lumMod val="40000"/>
              <a:lumOff val="6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69">
            <a:extLst>
              <a:ext uri="{FF2B5EF4-FFF2-40B4-BE49-F238E27FC236}">
                <a16:creationId xmlns:a16="http://schemas.microsoft.com/office/drawing/2014/main" id="{0AEE2850-40EA-57D4-C5C1-7CC40988A4E1}"/>
              </a:ext>
            </a:extLst>
          </p:cNvPr>
          <p:cNvSpPr txBox="1"/>
          <p:nvPr/>
        </p:nvSpPr>
        <p:spPr>
          <a:xfrm>
            <a:off x="8669351" y="5291944"/>
            <a:ext cx="1345206" cy="369332"/>
          </a:xfrm>
          <a:prstGeom prst="rect">
            <a:avLst/>
          </a:prstGeom>
          <a:noFill/>
          <a:ln w="19050">
            <a:noFill/>
          </a:ln>
        </p:spPr>
        <p:txBody>
          <a:bodyPr wrap="square" rtlCol="0">
            <a:spAutoFit/>
          </a:bodyPr>
          <a:lstStyle/>
          <a:p>
            <a:r>
              <a:rPr lang="zh-CN" altLang="en-US" b="1">
                <a:solidFill>
                  <a:schemeClr val="tx2"/>
                </a:solidFill>
                <a:latin typeface="微软雅黑" panose="020B0503020204020204" pitchFamily="34" charset="-122"/>
                <a:ea typeface="微软雅黑" panose="020B0503020204020204" pitchFamily="34" charset="-122"/>
              </a:rPr>
              <a:t>量刑情节库</a:t>
            </a:r>
          </a:p>
        </p:txBody>
      </p:sp>
      <p:cxnSp>
        <p:nvCxnSpPr>
          <p:cNvPr id="12" name="直接连接符 13">
            <a:extLst>
              <a:ext uri="{FF2B5EF4-FFF2-40B4-BE49-F238E27FC236}">
                <a16:creationId xmlns:a16="http://schemas.microsoft.com/office/drawing/2014/main" id="{59D4A34C-4C78-3C57-E609-5E7A86E13EBD}"/>
              </a:ext>
            </a:extLst>
          </p:cNvPr>
          <p:cNvCxnSpPr>
            <a:cxnSpLocks/>
          </p:cNvCxnSpPr>
          <p:nvPr/>
        </p:nvCxnSpPr>
        <p:spPr>
          <a:xfrm flipH="1">
            <a:off x="10272461" y="2236279"/>
            <a:ext cx="17376" cy="2802677"/>
          </a:xfrm>
          <a:prstGeom prst="line">
            <a:avLst/>
          </a:prstGeom>
          <a:ln w="57150">
            <a:solidFill>
              <a:srgbClr val="8BC2E3"/>
            </a:solidFill>
          </a:ln>
        </p:spPr>
        <p:style>
          <a:lnRef idx="1">
            <a:schemeClr val="accent1"/>
          </a:lnRef>
          <a:fillRef idx="0">
            <a:schemeClr val="accent1"/>
          </a:fillRef>
          <a:effectRef idx="0">
            <a:schemeClr val="accent1"/>
          </a:effectRef>
          <a:fontRef idx="minor">
            <a:schemeClr val="tx1"/>
          </a:fontRef>
        </p:style>
      </p:cxnSp>
      <p:cxnSp>
        <p:nvCxnSpPr>
          <p:cNvPr id="13" name="直接连接符 14">
            <a:extLst>
              <a:ext uri="{FF2B5EF4-FFF2-40B4-BE49-F238E27FC236}">
                <a16:creationId xmlns:a16="http://schemas.microsoft.com/office/drawing/2014/main" id="{E43279BE-BFB8-D173-F199-04F15F95A5CE}"/>
              </a:ext>
            </a:extLst>
          </p:cNvPr>
          <p:cNvCxnSpPr>
            <a:cxnSpLocks/>
          </p:cNvCxnSpPr>
          <p:nvPr/>
        </p:nvCxnSpPr>
        <p:spPr>
          <a:xfrm>
            <a:off x="10066781" y="5040115"/>
            <a:ext cx="223057" cy="182"/>
          </a:xfrm>
          <a:prstGeom prst="line">
            <a:avLst/>
          </a:prstGeom>
          <a:ln w="57150">
            <a:solidFill>
              <a:srgbClr val="8BC2E3"/>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5">
            <a:extLst>
              <a:ext uri="{FF2B5EF4-FFF2-40B4-BE49-F238E27FC236}">
                <a16:creationId xmlns:a16="http://schemas.microsoft.com/office/drawing/2014/main" id="{ACC228C1-F674-6185-AD47-C48A41A1F978}"/>
              </a:ext>
            </a:extLst>
          </p:cNvPr>
          <p:cNvCxnSpPr>
            <a:cxnSpLocks/>
            <a:endCxn id="43" idx="2"/>
          </p:cNvCxnSpPr>
          <p:nvPr/>
        </p:nvCxnSpPr>
        <p:spPr>
          <a:xfrm flipV="1">
            <a:off x="3829983" y="3759809"/>
            <a:ext cx="0" cy="1016714"/>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6">
            <a:extLst>
              <a:ext uri="{FF2B5EF4-FFF2-40B4-BE49-F238E27FC236}">
                <a16:creationId xmlns:a16="http://schemas.microsoft.com/office/drawing/2014/main" id="{746F1F48-43B8-AE8A-1A05-99B5ED2CBE24}"/>
              </a:ext>
            </a:extLst>
          </p:cNvPr>
          <p:cNvCxnSpPr>
            <a:cxnSpLocks/>
            <a:stCxn id="43" idx="3"/>
            <a:endCxn id="42" idx="1"/>
          </p:cNvCxnSpPr>
          <p:nvPr/>
        </p:nvCxnSpPr>
        <p:spPr>
          <a:xfrm>
            <a:off x="4431018" y="3448694"/>
            <a:ext cx="678444" cy="5241"/>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7">
            <a:extLst>
              <a:ext uri="{FF2B5EF4-FFF2-40B4-BE49-F238E27FC236}">
                <a16:creationId xmlns:a16="http://schemas.microsoft.com/office/drawing/2014/main" id="{8364F437-B1B0-BFCC-B1A8-CB53247B97F7}"/>
              </a:ext>
            </a:extLst>
          </p:cNvPr>
          <p:cNvCxnSpPr>
            <a:cxnSpLocks/>
            <a:stCxn id="41" idx="3"/>
            <a:endCxn id="39" idx="1"/>
          </p:cNvCxnSpPr>
          <p:nvPr/>
        </p:nvCxnSpPr>
        <p:spPr>
          <a:xfrm flipV="1">
            <a:off x="6264496" y="3448693"/>
            <a:ext cx="678617" cy="5242"/>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8">
            <a:extLst>
              <a:ext uri="{FF2B5EF4-FFF2-40B4-BE49-F238E27FC236}">
                <a16:creationId xmlns:a16="http://schemas.microsoft.com/office/drawing/2014/main" id="{5176DE9D-FE4E-2E68-155E-B7548FD0A6AD}"/>
              </a:ext>
            </a:extLst>
          </p:cNvPr>
          <p:cNvCxnSpPr>
            <a:cxnSpLocks/>
            <a:stCxn id="39" idx="3"/>
            <a:endCxn id="31" idx="1"/>
          </p:cNvCxnSpPr>
          <p:nvPr/>
        </p:nvCxnSpPr>
        <p:spPr>
          <a:xfrm>
            <a:off x="8145183" y="3448694"/>
            <a:ext cx="409201" cy="5521"/>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78">
            <a:extLst>
              <a:ext uri="{FF2B5EF4-FFF2-40B4-BE49-F238E27FC236}">
                <a16:creationId xmlns:a16="http://schemas.microsoft.com/office/drawing/2014/main" id="{9331FE66-7707-DF45-D368-47116A8A8DCF}"/>
              </a:ext>
            </a:extLst>
          </p:cNvPr>
          <p:cNvGrpSpPr/>
          <p:nvPr/>
        </p:nvGrpSpPr>
        <p:grpSpPr>
          <a:xfrm>
            <a:off x="3228949" y="4784556"/>
            <a:ext cx="5377149" cy="495785"/>
            <a:chOff x="1704948" y="4992678"/>
            <a:chExt cx="5377149" cy="495785"/>
          </a:xfrm>
        </p:grpSpPr>
        <p:grpSp>
          <p:nvGrpSpPr>
            <p:cNvPr id="19" name="组合 79">
              <a:extLst>
                <a:ext uri="{FF2B5EF4-FFF2-40B4-BE49-F238E27FC236}">
                  <a16:creationId xmlns:a16="http://schemas.microsoft.com/office/drawing/2014/main" id="{71B1F891-9036-2233-7A1B-5397C5166786}"/>
                </a:ext>
              </a:extLst>
            </p:cNvPr>
            <p:cNvGrpSpPr/>
            <p:nvPr/>
          </p:nvGrpSpPr>
          <p:grpSpPr>
            <a:xfrm>
              <a:off x="1704948" y="4992678"/>
              <a:ext cx="4916234" cy="495785"/>
              <a:chOff x="1917322" y="3773595"/>
              <a:chExt cx="4626104" cy="495785"/>
            </a:xfrm>
          </p:grpSpPr>
          <p:sp>
            <p:nvSpPr>
              <p:cNvPr id="21" name="Shape 458">
                <a:extLst>
                  <a:ext uri="{FF2B5EF4-FFF2-40B4-BE49-F238E27FC236}">
                    <a16:creationId xmlns:a16="http://schemas.microsoft.com/office/drawing/2014/main" id="{AA07826E-9D74-F4A2-D80F-4C2B6E76F1BC}"/>
                  </a:ext>
                </a:extLst>
              </p:cNvPr>
              <p:cNvSpPr/>
              <p:nvPr/>
            </p:nvSpPr>
            <p:spPr>
              <a:xfrm>
                <a:off x="1917322" y="3773595"/>
                <a:ext cx="4626104" cy="495785"/>
              </a:xfrm>
              <a:prstGeom prst="roundRect">
                <a:avLst>
                  <a:gd name="adj" fmla="val 16667"/>
                </a:avLst>
              </a:prstGeom>
              <a:solidFill>
                <a:srgbClr val="218BCA"/>
              </a:solidFill>
              <a:ln w="12700">
                <a:miter lim="400000"/>
              </a:ln>
            </p:spPr>
            <p:txBody>
              <a:bodyPr lIns="45718" tIns="45718" rIns="45718" bIns="45718" anchor="ctr"/>
              <a:lstStyle/>
              <a:p>
                <a:pPr algn="ctr">
                  <a:defRPr sz="2800">
                    <a:solidFill>
                      <a:srgbClr val="FFFFFF"/>
                    </a:solidFill>
                  </a:defRPr>
                </a:pPr>
                <a:endParaRPr sz="2800"/>
              </a:p>
            </p:txBody>
          </p:sp>
          <p:sp>
            <p:nvSpPr>
              <p:cNvPr id="22" name="文本框 82">
                <a:extLst>
                  <a:ext uri="{FF2B5EF4-FFF2-40B4-BE49-F238E27FC236}">
                    <a16:creationId xmlns:a16="http://schemas.microsoft.com/office/drawing/2014/main" id="{857E1903-A8C1-6B23-48EA-E290AA94AAB8}"/>
                  </a:ext>
                </a:extLst>
              </p:cNvPr>
              <p:cNvSpPr txBox="1"/>
              <p:nvPr/>
            </p:nvSpPr>
            <p:spPr>
              <a:xfrm>
                <a:off x="3676376" y="3847028"/>
                <a:ext cx="1042608"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中立审查</a:t>
                </a:r>
              </a:p>
            </p:txBody>
          </p:sp>
        </p:grpSp>
        <p:cxnSp>
          <p:nvCxnSpPr>
            <p:cNvPr id="20" name="直接箭头连接符 21">
              <a:extLst>
                <a:ext uri="{FF2B5EF4-FFF2-40B4-BE49-F238E27FC236}">
                  <a16:creationId xmlns:a16="http://schemas.microsoft.com/office/drawing/2014/main" id="{FD804221-BF8B-E5B3-AC09-9D090816DB43}"/>
                </a:ext>
              </a:extLst>
            </p:cNvPr>
            <p:cNvCxnSpPr>
              <a:cxnSpLocks/>
              <a:stCxn id="21" idx="3"/>
            </p:cNvCxnSpPr>
            <p:nvPr/>
          </p:nvCxnSpPr>
          <p:spPr>
            <a:xfrm flipV="1">
              <a:off x="6621182" y="5240388"/>
              <a:ext cx="460915" cy="183"/>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接箭头连接符 24">
            <a:extLst>
              <a:ext uri="{FF2B5EF4-FFF2-40B4-BE49-F238E27FC236}">
                <a16:creationId xmlns:a16="http://schemas.microsoft.com/office/drawing/2014/main" id="{64634CB9-ED36-2478-32DC-629ED6F723E4}"/>
              </a:ext>
            </a:extLst>
          </p:cNvPr>
          <p:cNvCxnSpPr>
            <a:cxnSpLocks/>
            <a:endCxn id="39" idx="2"/>
          </p:cNvCxnSpPr>
          <p:nvPr/>
        </p:nvCxnSpPr>
        <p:spPr>
          <a:xfrm flipV="1">
            <a:off x="7544147" y="3759809"/>
            <a:ext cx="0" cy="1016714"/>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84">
            <a:extLst>
              <a:ext uri="{FF2B5EF4-FFF2-40B4-BE49-F238E27FC236}">
                <a16:creationId xmlns:a16="http://schemas.microsoft.com/office/drawing/2014/main" id="{2A424878-7333-3C4D-9788-AD48217F66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9560" y="5319576"/>
            <a:ext cx="767517" cy="657872"/>
          </a:xfrm>
          <a:prstGeom prst="rect">
            <a:avLst/>
          </a:prstGeom>
        </p:spPr>
      </p:pic>
      <p:sp>
        <p:nvSpPr>
          <p:cNvPr id="25" name="矩形 85">
            <a:extLst>
              <a:ext uri="{FF2B5EF4-FFF2-40B4-BE49-F238E27FC236}">
                <a16:creationId xmlns:a16="http://schemas.microsoft.com/office/drawing/2014/main" id="{DE7C7C7F-DE87-8CE1-33A7-DFD3A72D1CB0}"/>
              </a:ext>
            </a:extLst>
          </p:cNvPr>
          <p:cNvSpPr/>
          <p:nvPr/>
        </p:nvSpPr>
        <p:spPr>
          <a:xfrm>
            <a:off x="3071664" y="4174889"/>
            <a:ext cx="7344808" cy="1815909"/>
          </a:xfrm>
          <a:prstGeom prst="rect">
            <a:avLst/>
          </a:prstGeom>
          <a:noFill/>
          <a:ln w="25400">
            <a:solidFill>
              <a:schemeClr val="bg2">
                <a:lumMod val="50000"/>
                <a:alpha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86">
            <a:extLst>
              <a:ext uri="{FF2B5EF4-FFF2-40B4-BE49-F238E27FC236}">
                <a16:creationId xmlns:a16="http://schemas.microsoft.com/office/drawing/2014/main" id="{19D88DB4-DE63-59AB-C5D4-D39D3DBAC026}"/>
              </a:ext>
            </a:extLst>
          </p:cNvPr>
          <p:cNvGrpSpPr/>
          <p:nvPr/>
        </p:nvGrpSpPr>
        <p:grpSpPr>
          <a:xfrm>
            <a:off x="1602770" y="2074997"/>
            <a:ext cx="8813703" cy="1911119"/>
            <a:chOff x="78769" y="2283119"/>
            <a:chExt cx="8813703" cy="1911119"/>
          </a:xfrm>
        </p:grpSpPr>
        <p:grpSp>
          <p:nvGrpSpPr>
            <p:cNvPr id="27" name="组合 87">
              <a:extLst>
                <a:ext uri="{FF2B5EF4-FFF2-40B4-BE49-F238E27FC236}">
                  <a16:creationId xmlns:a16="http://schemas.microsoft.com/office/drawing/2014/main" id="{0C46469A-E23B-A312-F642-7D1EF8333294}"/>
                </a:ext>
              </a:extLst>
            </p:cNvPr>
            <p:cNvGrpSpPr/>
            <p:nvPr/>
          </p:nvGrpSpPr>
          <p:grpSpPr>
            <a:xfrm>
              <a:off x="1704948" y="3345699"/>
              <a:ext cx="1202070" cy="622233"/>
              <a:chOff x="1907704" y="2763085"/>
              <a:chExt cx="1202070" cy="622233"/>
            </a:xfrm>
          </p:grpSpPr>
          <p:sp>
            <p:nvSpPr>
              <p:cNvPr id="43" name="Shape 458">
                <a:extLst>
                  <a:ext uri="{FF2B5EF4-FFF2-40B4-BE49-F238E27FC236}">
                    <a16:creationId xmlns:a16="http://schemas.microsoft.com/office/drawing/2014/main" id="{CF80E89A-3FF1-2468-8959-7CF2FCD94444}"/>
                  </a:ext>
                </a:extLst>
              </p:cNvPr>
              <p:cNvSpPr/>
              <p:nvPr/>
            </p:nvSpPr>
            <p:spPr>
              <a:xfrm>
                <a:off x="1907704" y="2763085"/>
                <a:ext cx="1202070" cy="622233"/>
              </a:xfrm>
              <a:prstGeom prst="roundRect">
                <a:avLst>
                  <a:gd name="adj" fmla="val 16667"/>
                </a:avLst>
              </a:prstGeom>
              <a:solidFill>
                <a:srgbClr val="218BCA"/>
              </a:solidFill>
              <a:ln w="12700">
                <a:miter lim="400000"/>
              </a:ln>
            </p:spPr>
            <p:txBody>
              <a:bodyPr lIns="45718" tIns="45718" rIns="45718" bIns="45718" anchor="ctr"/>
              <a:lstStyle/>
              <a:p>
                <a:pPr algn="ctr">
                  <a:defRPr sz="2800">
                    <a:solidFill>
                      <a:srgbClr val="FFFFFF"/>
                    </a:solidFill>
                  </a:defRPr>
                </a:pPr>
                <a:endParaRPr sz="2800">
                  <a:latin typeface="微软雅黑" panose="020B0503020204020204" pitchFamily="34" charset="-122"/>
                  <a:ea typeface="微软雅黑" panose="020B0503020204020204" pitchFamily="34" charset="-122"/>
                </a:endParaRPr>
              </a:p>
            </p:txBody>
          </p:sp>
          <p:sp>
            <p:nvSpPr>
              <p:cNvPr id="44" name="文本框 104">
                <a:extLst>
                  <a:ext uri="{FF2B5EF4-FFF2-40B4-BE49-F238E27FC236}">
                    <a16:creationId xmlns:a16="http://schemas.microsoft.com/office/drawing/2014/main" id="{41FEED01-B2BC-8226-99C4-8B8A0C6ED001}"/>
                  </a:ext>
                </a:extLst>
              </p:cNvPr>
              <p:cNvSpPr txBox="1"/>
              <p:nvPr/>
            </p:nvSpPr>
            <p:spPr>
              <a:xfrm>
                <a:off x="1954741" y="2889535"/>
                <a:ext cx="1107996"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准确认知</a:t>
                </a:r>
              </a:p>
            </p:txBody>
          </p:sp>
        </p:grpSp>
        <p:grpSp>
          <p:nvGrpSpPr>
            <p:cNvPr id="28" name="组合 88">
              <a:extLst>
                <a:ext uri="{FF2B5EF4-FFF2-40B4-BE49-F238E27FC236}">
                  <a16:creationId xmlns:a16="http://schemas.microsoft.com/office/drawing/2014/main" id="{E1F65956-3298-22AA-E2E5-BF80DD5CFC4B}"/>
                </a:ext>
              </a:extLst>
            </p:cNvPr>
            <p:cNvGrpSpPr/>
            <p:nvPr/>
          </p:nvGrpSpPr>
          <p:grpSpPr>
            <a:xfrm>
              <a:off x="3538425" y="3350941"/>
              <a:ext cx="1202070" cy="622233"/>
              <a:chOff x="1907704" y="2763085"/>
              <a:chExt cx="1202070" cy="622233"/>
            </a:xfrm>
          </p:grpSpPr>
          <p:sp>
            <p:nvSpPr>
              <p:cNvPr id="41" name="Shape 458">
                <a:extLst>
                  <a:ext uri="{FF2B5EF4-FFF2-40B4-BE49-F238E27FC236}">
                    <a16:creationId xmlns:a16="http://schemas.microsoft.com/office/drawing/2014/main" id="{924D8D6B-0EA4-D3E3-D7F5-4748124B2060}"/>
                  </a:ext>
                </a:extLst>
              </p:cNvPr>
              <p:cNvSpPr/>
              <p:nvPr/>
            </p:nvSpPr>
            <p:spPr>
              <a:xfrm>
                <a:off x="1907704" y="2763085"/>
                <a:ext cx="1202070" cy="622233"/>
              </a:xfrm>
              <a:prstGeom prst="roundRect">
                <a:avLst>
                  <a:gd name="adj" fmla="val 16667"/>
                </a:avLst>
              </a:prstGeom>
              <a:solidFill>
                <a:srgbClr val="218BCA"/>
              </a:solidFill>
              <a:ln w="12700">
                <a:miter lim="400000"/>
              </a:ln>
            </p:spPr>
            <p:txBody>
              <a:bodyPr lIns="45718" tIns="45718" rIns="45718" bIns="45718" anchor="ctr"/>
              <a:lstStyle/>
              <a:p>
                <a:pPr algn="ctr">
                  <a:defRPr sz="2800">
                    <a:solidFill>
                      <a:srgbClr val="FFFFFF"/>
                    </a:solidFill>
                  </a:defRPr>
                </a:pPr>
                <a:endParaRPr sz="2800">
                  <a:latin typeface="微软雅黑" panose="020B0503020204020204" pitchFamily="34" charset="-122"/>
                  <a:ea typeface="微软雅黑" panose="020B0503020204020204" pitchFamily="34" charset="-122"/>
                </a:endParaRPr>
              </a:p>
            </p:txBody>
          </p:sp>
          <p:sp>
            <p:nvSpPr>
              <p:cNvPr id="42" name="文本框 102">
                <a:extLst>
                  <a:ext uri="{FF2B5EF4-FFF2-40B4-BE49-F238E27FC236}">
                    <a16:creationId xmlns:a16="http://schemas.microsoft.com/office/drawing/2014/main" id="{2550999D-2023-ABE8-CED0-DB4AC4A9F6B7}"/>
                  </a:ext>
                </a:extLst>
              </p:cNvPr>
              <p:cNvSpPr txBox="1"/>
              <p:nvPr/>
            </p:nvSpPr>
            <p:spPr>
              <a:xfrm>
                <a:off x="1954741" y="2889535"/>
                <a:ext cx="1117614"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透明推理</a:t>
                </a:r>
              </a:p>
            </p:txBody>
          </p:sp>
        </p:grpSp>
        <p:grpSp>
          <p:nvGrpSpPr>
            <p:cNvPr id="29" name="组合 89">
              <a:extLst>
                <a:ext uri="{FF2B5EF4-FFF2-40B4-BE49-F238E27FC236}">
                  <a16:creationId xmlns:a16="http://schemas.microsoft.com/office/drawing/2014/main" id="{C6175A67-962E-9E14-23A5-C6DEC9250E79}"/>
                </a:ext>
              </a:extLst>
            </p:cNvPr>
            <p:cNvGrpSpPr/>
            <p:nvPr/>
          </p:nvGrpSpPr>
          <p:grpSpPr>
            <a:xfrm>
              <a:off x="5419112" y="3345699"/>
              <a:ext cx="1202070" cy="622233"/>
              <a:chOff x="1907704" y="2763085"/>
              <a:chExt cx="1202070" cy="622233"/>
            </a:xfrm>
          </p:grpSpPr>
          <p:sp>
            <p:nvSpPr>
              <p:cNvPr id="39" name="Shape 458">
                <a:extLst>
                  <a:ext uri="{FF2B5EF4-FFF2-40B4-BE49-F238E27FC236}">
                    <a16:creationId xmlns:a16="http://schemas.microsoft.com/office/drawing/2014/main" id="{635A8580-99B2-8FB3-01C5-B030140A4DFA}"/>
                  </a:ext>
                </a:extLst>
              </p:cNvPr>
              <p:cNvSpPr/>
              <p:nvPr/>
            </p:nvSpPr>
            <p:spPr>
              <a:xfrm>
                <a:off x="1907704" y="2763085"/>
                <a:ext cx="1202070" cy="622233"/>
              </a:xfrm>
              <a:prstGeom prst="roundRect">
                <a:avLst>
                  <a:gd name="adj" fmla="val 16667"/>
                </a:avLst>
              </a:prstGeom>
              <a:solidFill>
                <a:srgbClr val="218BCA"/>
              </a:solidFill>
              <a:ln w="12700">
                <a:miter lim="400000"/>
              </a:ln>
            </p:spPr>
            <p:txBody>
              <a:bodyPr lIns="45718" tIns="45718" rIns="45718" bIns="45718" anchor="ctr"/>
              <a:lstStyle/>
              <a:p>
                <a:pPr algn="ctr">
                  <a:defRPr sz="2800">
                    <a:solidFill>
                      <a:srgbClr val="FFFFFF"/>
                    </a:solidFill>
                  </a:defRPr>
                </a:pPr>
                <a:endParaRPr sz="2800">
                  <a:latin typeface="微软雅黑" panose="020B0503020204020204" pitchFamily="34" charset="-122"/>
                  <a:ea typeface="微软雅黑" panose="020B0503020204020204" pitchFamily="34" charset="-122"/>
                </a:endParaRPr>
              </a:p>
            </p:txBody>
          </p:sp>
          <p:sp>
            <p:nvSpPr>
              <p:cNvPr id="40" name="文本框 100">
                <a:extLst>
                  <a:ext uri="{FF2B5EF4-FFF2-40B4-BE49-F238E27FC236}">
                    <a16:creationId xmlns:a16="http://schemas.microsoft.com/office/drawing/2014/main" id="{FD7DE86C-5B1E-6689-0DC5-62076C600D8D}"/>
                  </a:ext>
                </a:extLst>
              </p:cNvPr>
              <p:cNvSpPr txBox="1"/>
              <p:nvPr/>
            </p:nvSpPr>
            <p:spPr>
              <a:xfrm>
                <a:off x="1954741" y="2889535"/>
                <a:ext cx="1107996" cy="369332"/>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公平裁判</a:t>
                </a:r>
              </a:p>
            </p:txBody>
          </p:sp>
        </p:grpSp>
        <p:sp>
          <p:nvSpPr>
            <p:cNvPr id="30" name="矩形 90">
              <a:extLst>
                <a:ext uri="{FF2B5EF4-FFF2-40B4-BE49-F238E27FC236}">
                  <a16:creationId xmlns:a16="http://schemas.microsoft.com/office/drawing/2014/main" id="{0BCB559A-DD34-78C9-6953-59D114FE3E87}"/>
                </a:ext>
              </a:extLst>
            </p:cNvPr>
            <p:cNvSpPr/>
            <p:nvPr/>
          </p:nvSpPr>
          <p:spPr>
            <a:xfrm>
              <a:off x="78769" y="3345699"/>
              <a:ext cx="1239488" cy="606508"/>
            </a:xfrm>
            <a:prstGeom prst="rect">
              <a:avLst/>
            </a:prstGeom>
            <a:solidFill>
              <a:schemeClr val="accent3">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电子卷宗</a:t>
              </a:r>
            </a:p>
          </p:txBody>
        </p:sp>
        <p:sp>
          <p:nvSpPr>
            <p:cNvPr id="31" name="矩形 91">
              <a:extLst>
                <a:ext uri="{FF2B5EF4-FFF2-40B4-BE49-F238E27FC236}">
                  <a16:creationId xmlns:a16="http://schemas.microsoft.com/office/drawing/2014/main" id="{DD242B88-907F-2A83-ED28-0DECC1DCE804}"/>
                </a:ext>
              </a:extLst>
            </p:cNvPr>
            <p:cNvSpPr/>
            <p:nvPr/>
          </p:nvSpPr>
          <p:spPr>
            <a:xfrm>
              <a:off x="7030383" y="3317412"/>
              <a:ext cx="1383009" cy="689850"/>
            </a:xfrm>
            <a:prstGeom prst="rect">
              <a:avLst/>
            </a:prstGeom>
            <a:solidFill>
              <a:schemeClr val="accent6">
                <a:lumMod val="40000"/>
                <a:lumOff val="60000"/>
              </a:schemeClr>
            </a:solidFill>
            <a:ln w="19050">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罪名与刑期</a:t>
              </a:r>
              <a:endParaRPr kumimoji="1" lang="en-US" altLang="zh-CN" b="1" dirty="0">
                <a:solidFill>
                  <a:sysClr val="windowText" lastClr="000000"/>
                </a:solidFill>
                <a:latin typeface="微软雅黑" panose="020B0503020204020204" pitchFamily="34" charset="-122"/>
                <a:ea typeface="微软雅黑" panose="020B0503020204020204" pitchFamily="34" charset="-122"/>
              </a:endParaRPr>
            </a:p>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裁判文书</a:t>
              </a:r>
            </a:p>
          </p:txBody>
        </p:sp>
        <p:sp>
          <p:nvSpPr>
            <p:cNvPr id="32" name="Shape 464">
              <a:extLst>
                <a:ext uri="{FF2B5EF4-FFF2-40B4-BE49-F238E27FC236}">
                  <a16:creationId xmlns:a16="http://schemas.microsoft.com/office/drawing/2014/main" id="{9A15DDA4-2447-CBBA-E794-CB1BE3F568A9}"/>
                </a:ext>
              </a:extLst>
            </p:cNvPr>
            <p:cNvSpPr/>
            <p:nvPr/>
          </p:nvSpPr>
          <p:spPr>
            <a:xfrm flipH="1">
              <a:off x="6020147" y="2444402"/>
              <a:ext cx="0" cy="896052"/>
            </a:xfrm>
            <a:prstGeom prst="line">
              <a:avLst/>
            </a:prstGeom>
            <a:ln w="57150">
              <a:solidFill>
                <a:srgbClr val="8BC2E3"/>
              </a:solidFill>
              <a:tailEnd type="triangle"/>
            </a:ln>
          </p:spPr>
          <p:txBody>
            <a:bodyPr lIns="45719" rIns="45719"/>
            <a:lstStyle/>
            <a:p>
              <a:endParaRPr/>
            </a:p>
          </p:txBody>
        </p:sp>
        <p:cxnSp>
          <p:nvCxnSpPr>
            <p:cNvPr id="33" name="直接连接符 34">
              <a:extLst>
                <a:ext uri="{FF2B5EF4-FFF2-40B4-BE49-F238E27FC236}">
                  <a16:creationId xmlns:a16="http://schemas.microsoft.com/office/drawing/2014/main" id="{3D3C40D8-850A-AC05-2399-E90945B7E5AF}"/>
                </a:ext>
              </a:extLst>
            </p:cNvPr>
            <p:cNvCxnSpPr>
              <a:cxnSpLocks/>
            </p:cNvCxnSpPr>
            <p:nvPr/>
          </p:nvCxnSpPr>
          <p:spPr>
            <a:xfrm>
              <a:off x="2305983" y="2450573"/>
              <a:ext cx="6442478" cy="0"/>
            </a:xfrm>
            <a:prstGeom prst="line">
              <a:avLst/>
            </a:prstGeom>
            <a:ln w="57150">
              <a:solidFill>
                <a:srgbClr val="8BC2E3"/>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5">
              <a:extLst>
                <a:ext uri="{FF2B5EF4-FFF2-40B4-BE49-F238E27FC236}">
                  <a16:creationId xmlns:a16="http://schemas.microsoft.com/office/drawing/2014/main" id="{2429D627-85A2-762F-CA4D-134C676E5357}"/>
                </a:ext>
              </a:extLst>
            </p:cNvPr>
            <p:cNvCxnSpPr>
              <a:cxnSpLocks/>
              <a:stCxn id="30" idx="3"/>
              <a:endCxn id="43" idx="1"/>
            </p:cNvCxnSpPr>
            <p:nvPr/>
          </p:nvCxnSpPr>
          <p:spPr>
            <a:xfrm>
              <a:off x="1318257" y="3648953"/>
              <a:ext cx="386691" cy="7863"/>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6">
              <a:extLst>
                <a:ext uri="{FF2B5EF4-FFF2-40B4-BE49-F238E27FC236}">
                  <a16:creationId xmlns:a16="http://schemas.microsoft.com/office/drawing/2014/main" id="{53B47C52-F367-FA41-A1DD-864EC62AB96A}"/>
                </a:ext>
              </a:extLst>
            </p:cNvPr>
            <p:cNvCxnSpPr>
              <a:cxnSpLocks/>
              <a:endCxn id="41" idx="0"/>
            </p:cNvCxnSpPr>
            <p:nvPr/>
          </p:nvCxnSpPr>
          <p:spPr>
            <a:xfrm>
              <a:off x="4139460" y="2444401"/>
              <a:ext cx="0" cy="906540"/>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7">
              <a:extLst>
                <a:ext uri="{FF2B5EF4-FFF2-40B4-BE49-F238E27FC236}">
                  <a16:creationId xmlns:a16="http://schemas.microsoft.com/office/drawing/2014/main" id="{ECF65C6A-698E-0811-1367-80353AFFB856}"/>
                </a:ext>
              </a:extLst>
            </p:cNvPr>
            <p:cNvCxnSpPr>
              <a:cxnSpLocks/>
              <a:endCxn id="43" idx="0"/>
            </p:cNvCxnSpPr>
            <p:nvPr/>
          </p:nvCxnSpPr>
          <p:spPr>
            <a:xfrm>
              <a:off x="2305983" y="2444401"/>
              <a:ext cx="0" cy="901298"/>
            </a:xfrm>
            <a:prstGeom prst="straightConnector1">
              <a:avLst/>
            </a:prstGeom>
            <a:ln w="57150">
              <a:solidFill>
                <a:srgbClr val="8BC2E3"/>
              </a:solidFill>
              <a:tailEnd type="triangle"/>
            </a:ln>
          </p:spPr>
          <p:style>
            <a:lnRef idx="1">
              <a:schemeClr val="accent1"/>
            </a:lnRef>
            <a:fillRef idx="0">
              <a:schemeClr val="accent1"/>
            </a:fillRef>
            <a:effectRef idx="0">
              <a:schemeClr val="accent1"/>
            </a:effectRef>
            <a:fontRef idx="minor">
              <a:schemeClr val="tx1"/>
            </a:fontRef>
          </p:style>
        </p:cxnSp>
        <p:pic>
          <p:nvPicPr>
            <p:cNvPr id="37" name="图片 97">
              <a:extLst>
                <a:ext uri="{FF2B5EF4-FFF2-40B4-BE49-F238E27FC236}">
                  <a16:creationId xmlns:a16="http://schemas.microsoft.com/office/drawing/2014/main" id="{97CB0671-63A1-2443-E9F3-B873E8796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202" y="2496853"/>
              <a:ext cx="735189" cy="674644"/>
            </a:xfrm>
            <a:prstGeom prst="rect">
              <a:avLst/>
            </a:prstGeom>
          </p:spPr>
        </p:pic>
        <p:sp>
          <p:nvSpPr>
            <p:cNvPr id="38" name="矩形 98">
              <a:extLst>
                <a:ext uri="{FF2B5EF4-FFF2-40B4-BE49-F238E27FC236}">
                  <a16:creationId xmlns:a16="http://schemas.microsoft.com/office/drawing/2014/main" id="{95A67840-814D-ADD0-66F5-3CAD1238341A}"/>
                </a:ext>
              </a:extLst>
            </p:cNvPr>
            <p:cNvSpPr/>
            <p:nvPr/>
          </p:nvSpPr>
          <p:spPr>
            <a:xfrm>
              <a:off x="1547664" y="2283119"/>
              <a:ext cx="7344808" cy="1911119"/>
            </a:xfrm>
            <a:prstGeom prst="rect">
              <a:avLst/>
            </a:prstGeom>
            <a:noFill/>
            <a:ln w="25400">
              <a:solidFill>
                <a:schemeClr val="bg2">
                  <a:lumMod val="50000"/>
                  <a:alpha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6" name="图片 106">
            <a:extLst>
              <a:ext uri="{FF2B5EF4-FFF2-40B4-BE49-F238E27FC236}">
                <a16:creationId xmlns:a16="http://schemas.microsoft.com/office/drawing/2014/main" id="{CFE21968-8344-9BFD-CA9F-1526F19FDFD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12156" y="1118806"/>
            <a:ext cx="951284" cy="775120"/>
          </a:xfrm>
          <a:prstGeom prst="rect">
            <a:avLst/>
          </a:prstGeom>
        </p:spPr>
      </p:pic>
      <p:sp>
        <p:nvSpPr>
          <p:cNvPr id="56" name="流程图: 磁盘 58">
            <a:extLst>
              <a:ext uri="{FF2B5EF4-FFF2-40B4-BE49-F238E27FC236}">
                <a16:creationId xmlns:a16="http://schemas.microsoft.com/office/drawing/2014/main" id="{B31A2A61-D27C-CDF6-8865-80C5C45516F0}"/>
              </a:ext>
            </a:extLst>
          </p:cNvPr>
          <p:cNvSpPr/>
          <p:nvPr/>
        </p:nvSpPr>
        <p:spPr>
          <a:xfrm>
            <a:off x="4033289" y="1173045"/>
            <a:ext cx="1244829" cy="668375"/>
          </a:xfrm>
          <a:prstGeom prst="flowChartMagneticDisk">
            <a:avLst/>
          </a:prstGeom>
          <a:solidFill>
            <a:srgbClr val="92D050"/>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117">
            <a:extLst>
              <a:ext uri="{FF2B5EF4-FFF2-40B4-BE49-F238E27FC236}">
                <a16:creationId xmlns:a16="http://schemas.microsoft.com/office/drawing/2014/main" id="{7687F343-E2F4-6F64-5C73-CDD10B2A4FD1}"/>
              </a:ext>
            </a:extLst>
          </p:cNvPr>
          <p:cNvSpPr txBox="1"/>
          <p:nvPr/>
        </p:nvSpPr>
        <p:spPr>
          <a:xfrm>
            <a:off x="4101705" y="1409804"/>
            <a:ext cx="1107996" cy="369332"/>
          </a:xfrm>
          <a:prstGeom prst="rect">
            <a:avLst/>
          </a:prstGeom>
          <a:noFill/>
          <a:ln w="12700">
            <a:noFill/>
          </a:ln>
        </p:spPr>
        <p:txBody>
          <a:bodyPr wrap="non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裁判文书</a:t>
            </a:r>
          </a:p>
        </p:txBody>
      </p:sp>
      <p:sp>
        <p:nvSpPr>
          <p:cNvPr id="55" name="Shape 464">
            <a:extLst>
              <a:ext uri="{FF2B5EF4-FFF2-40B4-BE49-F238E27FC236}">
                <a16:creationId xmlns:a16="http://schemas.microsoft.com/office/drawing/2014/main" id="{0C905231-216B-979A-7833-8A4804FBBEFC}"/>
              </a:ext>
            </a:extLst>
          </p:cNvPr>
          <p:cNvSpPr/>
          <p:nvPr/>
        </p:nvSpPr>
        <p:spPr>
          <a:xfrm>
            <a:off x="4636827" y="1841420"/>
            <a:ext cx="10532" cy="909963"/>
          </a:xfrm>
          <a:prstGeom prst="line">
            <a:avLst/>
          </a:prstGeom>
          <a:ln w="57150">
            <a:solidFill>
              <a:srgbClr val="8BC2E3"/>
            </a:solidFill>
            <a:tailEnd type="triangle"/>
          </a:ln>
        </p:spPr>
        <p:txBody>
          <a:bodyPr lIns="45719" rIns="45719"/>
          <a:lstStyle/>
          <a:p>
            <a:endParaRPr/>
          </a:p>
        </p:txBody>
      </p:sp>
      <p:sp>
        <p:nvSpPr>
          <p:cNvPr id="52" name="流程图: 磁盘 54">
            <a:extLst>
              <a:ext uri="{FF2B5EF4-FFF2-40B4-BE49-F238E27FC236}">
                <a16:creationId xmlns:a16="http://schemas.microsoft.com/office/drawing/2014/main" id="{FACD1139-A202-3E48-61A0-61987C0A09A6}"/>
              </a:ext>
            </a:extLst>
          </p:cNvPr>
          <p:cNvSpPr/>
          <p:nvPr/>
        </p:nvSpPr>
        <p:spPr>
          <a:xfrm>
            <a:off x="5900533" y="1173045"/>
            <a:ext cx="1244829" cy="649484"/>
          </a:xfrm>
          <a:prstGeom prst="flowChartMagneticDisk">
            <a:avLst/>
          </a:prstGeom>
          <a:solidFill>
            <a:srgbClr val="92D050"/>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113">
            <a:extLst>
              <a:ext uri="{FF2B5EF4-FFF2-40B4-BE49-F238E27FC236}">
                <a16:creationId xmlns:a16="http://schemas.microsoft.com/office/drawing/2014/main" id="{15FA7BB0-08BD-6F84-6673-E297EA207A11}"/>
              </a:ext>
            </a:extLst>
          </p:cNvPr>
          <p:cNvSpPr txBox="1"/>
          <p:nvPr/>
        </p:nvSpPr>
        <p:spPr>
          <a:xfrm>
            <a:off x="5968949" y="1403112"/>
            <a:ext cx="1107996" cy="369332"/>
          </a:xfrm>
          <a:prstGeom prst="rect">
            <a:avLst/>
          </a:prstGeom>
          <a:solidFill>
            <a:srgbClr val="92D050"/>
          </a:solidFill>
          <a:ln w="12700">
            <a:noFill/>
          </a:ln>
        </p:spPr>
        <p:txBody>
          <a:bodyPr wrap="none"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法律法规</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51" name="Shape 464">
            <a:extLst>
              <a:ext uri="{FF2B5EF4-FFF2-40B4-BE49-F238E27FC236}">
                <a16:creationId xmlns:a16="http://schemas.microsoft.com/office/drawing/2014/main" id="{87515146-59F9-3345-EDCC-9A290FC147BB}"/>
              </a:ext>
            </a:extLst>
          </p:cNvPr>
          <p:cNvSpPr/>
          <p:nvPr/>
        </p:nvSpPr>
        <p:spPr>
          <a:xfrm>
            <a:off x="6522947" y="1822528"/>
            <a:ext cx="17359" cy="923611"/>
          </a:xfrm>
          <a:prstGeom prst="line">
            <a:avLst/>
          </a:prstGeom>
          <a:ln w="57150">
            <a:solidFill>
              <a:srgbClr val="8BC2E3"/>
            </a:solidFill>
            <a:tailEnd type="triangle"/>
          </a:ln>
        </p:spPr>
        <p:txBody>
          <a:bodyPr lIns="45719" rIns="45719"/>
          <a:lstStyle/>
          <a:p>
            <a:endParaRPr/>
          </a:p>
        </p:txBody>
      </p:sp>
      <p:sp>
        <p:nvSpPr>
          <p:cNvPr id="49" name="矩形 109">
            <a:extLst>
              <a:ext uri="{FF2B5EF4-FFF2-40B4-BE49-F238E27FC236}">
                <a16:creationId xmlns:a16="http://schemas.microsoft.com/office/drawing/2014/main" id="{EFAB93E2-4C65-504B-BF44-8EC540006105}"/>
              </a:ext>
            </a:extLst>
          </p:cNvPr>
          <p:cNvSpPr/>
          <p:nvPr/>
        </p:nvSpPr>
        <p:spPr>
          <a:xfrm>
            <a:off x="3071664" y="1016861"/>
            <a:ext cx="7344808" cy="913419"/>
          </a:xfrm>
          <a:prstGeom prst="rect">
            <a:avLst/>
          </a:prstGeom>
          <a:noFill/>
          <a:ln w="25400">
            <a:solidFill>
              <a:schemeClr val="bg2">
                <a:lumMod val="50000"/>
                <a:alpha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2">
            <a:extLst>
              <a:ext uri="{FF2B5EF4-FFF2-40B4-BE49-F238E27FC236}">
                <a16:creationId xmlns:a16="http://schemas.microsoft.com/office/drawing/2014/main" id="{348F588A-2E4D-840F-3748-9F9C350B53F5}"/>
              </a:ext>
            </a:extLst>
          </p:cNvPr>
          <p:cNvSpPr txBox="1"/>
          <p:nvPr/>
        </p:nvSpPr>
        <p:spPr>
          <a:xfrm>
            <a:off x="1854232" y="1382759"/>
            <a:ext cx="1620957" cy="523220"/>
          </a:xfrm>
          <a:prstGeom prst="rect">
            <a:avLst/>
          </a:prstGeom>
          <a:noFill/>
        </p:spPr>
        <p:txBody>
          <a:bodyPr wrap="none" rtlCol="0">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海量数据</a:t>
            </a:r>
            <a:endParaRPr lang="en-US" sz="2800" b="1" dirty="0">
              <a:solidFill>
                <a:srgbClr val="C00000"/>
              </a:solidFill>
              <a:latin typeface="Microsoft YaHei" panose="020B0503020204020204" pitchFamily="34" charset="-122"/>
              <a:ea typeface="Microsoft YaHei" panose="020B0503020204020204" pitchFamily="34" charset="-122"/>
            </a:endParaRPr>
          </a:p>
        </p:txBody>
      </p:sp>
      <p:sp>
        <p:nvSpPr>
          <p:cNvPr id="59" name="TextBox 60">
            <a:extLst>
              <a:ext uri="{FF2B5EF4-FFF2-40B4-BE49-F238E27FC236}">
                <a16:creationId xmlns:a16="http://schemas.microsoft.com/office/drawing/2014/main" id="{6E8A985E-A1E5-AC83-8005-2ACA203D7877}"/>
              </a:ext>
            </a:extLst>
          </p:cNvPr>
          <p:cNvSpPr txBox="1"/>
          <p:nvPr/>
        </p:nvSpPr>
        <p:spPr>
          <a:xfrm>
            <a:off x="4846086" y="3956502"/>
            <a:ext cx="1620957" cy="523220"/>
          </a:xfrm>
          <a:prstGeom prst="rect">
            <a:avLst/>
          </a:prstGeom>
          <a:noFill/>
        </p:spPr>
        <p:txBody>
          <a:bodyPr wrap="none" rtlCol="0">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人工智能</a:t>
            </a:r>
            <a:endParaRPr lang="en-US" sz="2800" b="1" dirty="0">
              <a:solidFill>
                <a:srgbClr val="C00000"/>
              </a:solidFill>
              <a:latin typeface="Microsoft YaHei" panose="020B0503020204020204" pitchFamily="34" charset="-122"/>
              <a:ea typeface="Microsoft YaHei" panose="020B0503020204020204" pitchFamily="34" charset="-122"/>
            </a:endParaRPr>
          </a:p>
        </p:txBody>
      </p:sp>
      <p:sp>
        <p:nvSpPr>
          <p:cNvPr id="60" name="TextBox 61">
            <a:extLst>
              <a:ext uri="{FF2B5EF4-FFF2-40B4-BE49-F238E27FC236}">
                <a16:creationId xmlns:a16="http://schemas.microsoft.com/office/drawing/2014/main" id="{E345AA62-8A2E-C619-12EE-76AD4DD5B3E4}"/>
              </a:ext>
            </a:extLst>
          </p:cNvPr>
          <p:cNvSpPr txBox="1"/>
          <p:nvPr/>
        </p:nvSpPr>
        <p:spPr>
          <a:xfrm>
            <a:off x="8557352" y="5728222"/>
            <a:ext cx="1620957" cy="523220"/>
          </a:xfrm>
          <a:prstGeom prst="rect">
            <a:avLst/>
          </a:prstGeom>
          <a:noFill/>
        </p:spPr>
        <p:txBody>
          <a:bodyPr wrap="none" rtlCol="0">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领域知识</a:t>
            </a:r>
            <a:endParaRPr lang="en-US" sz="2800" b="1" dirty="0">
              <a:solidFill>
                <a:srgbClr val="C00000"/>
              </a:solidFill>
              <a:latin typeface="Microsoft YaHei" panose="020B0503020204020204" pitchFamily="34" charset="-122"/>
              <a:ea typeface="Microsoft YaHei" panose="020B0503020204020204" pitchFamily="34" charset="-122"/>
            </a:endParaRPr>
          </a:p>
        </p:txBody>
      </p:sp>
      <p:sp>
        <p:nvSpPr>
          <p:cNvPr id="61" name="TextBox 62">
            <a:extLst>
              <a:ext uri="{FF2B5EF4-FFF2-40B4-BE49-F238E27FC236}">
                <a16:creationId xmlns:a16="http://schemas.microsoft.com/office/drawing/2014/main" id="{CF57689A-12C5-EEA9-1EB2-0FD44F9286A3}"/>
              </a:ext>
            </a:extLst>
          </p:cNvPr>
          <p:cNvSpPr txBox="1"/>
          <p:nvPr/>
        </p:nvSpPr>
        <p:spPr>
          <a:xfrm>
            <a:off x="3829984" y="5728222"/>
            <a:ext cx="1620957" cy="523220"/>
          </a:xfrm>
          <a:prstGeom prst="rect">
            <a:avLst/>
          </a:prstGeom>
          <a:noFill/>
        </p:spPr>
        <p:txBody>
          <a:bodyPr wrap="none" rtlCol="0">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司法专家</a:t>
            </a:r>
            <a:endParaRPr lang="en-US" sz="2800"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59692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5_自定义设计方案">
  <a:themeElements>
    <a:clrScheme name="自定义 2">
      <a:dk1>
        <a:srgbClr val="A80000"/>
      </a:dk1>
      <a:lt1>
        <a:srgbClr val="FFFFFF"/>
      </a:lt1>
      <a:dk2>
        <a:srgbClr val="000000"/>
      </a:dk2>
      <a:lt2>
        <a:srgbClr val="E7E6E6"/>
      </a:lt2>
      <a:accent1>
        <a:srgbClr val="1B1C21"/>
      </a:accent1>
      <a:accent2>
        <a:srgbClr val="44546A"/>
      </a:accent2>
      <a:accent3>
        <a:srgbClr val="1F4D78"/>
      </a:accent3>
      <a:accent4>
        <a:srgbClr val="C11F31"/>
      </a:accent4>
      <a:accent5>
        <a:srgbClr val="FFC000"/>
      </a:accent5>
      <a:accent6>
        <a:srgbClr val="A5A5A5"/>
      </a:accent6>
      <a:hlink>
        <a:srgbClr val="196E7D"/>
      </a:hlink>
      <a:folHlink>
        <a:srgbClr val="960F14"/>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都市">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solidFill>
          <a:schemeClr val="accent2">
            <a:lumMod val="75000"/>
          </a:schemeClr>
        </a:solidFill>
      </a:spPr>
      <a:bodyPr rtlCol="0" anchor="ctr"/>
      <a:lstStyle>
        <a:defPPr>
          <a:defRPr kumimoji="1" sz="2000" b="1" dirty="0" smtClean="0">
            <a:latin typeface="微软雅黑"/>
            <a:ea typeface="微软雅黑"/>
            <a:cs typeface="微软雅黑"/>
          </a:defRPr>
        </a:defPPr>
      </a:lstStyle>
      <a:style>
        <a:lnRef idx="3">
          <a:schemeClr val="lt1"/>
        </a:lnRef>
        <a:fillRef idx="1">
          <a:schemeClr val="accent4"/>
        </a:fillRef>
        <a:effectRef idx="1">
          <a:schemeClr val="accent4"/>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SJTU标准I">
      <a:majorFont>
        <a:latin typeface="Book Antiqua"/>
        <a:ea typeface="黑体"/>
        <a:cs typeface=""/>
      </a:majorFont>
      <a:minorFont>
        <a:latin typeface="Book Antiqua"/>
        <a:ea typeface="黑体"/>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C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演示文稿2" id="{22092B66-1410-4472-A2A1-9273F2975C60}" vid="{CD155F2F-A644-4B22-96EF-B0E4D178AC9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44362</TotalTime>
  <Words>6414</Words>
  <Application>Microsoft Macintosh PowerPoint</Application>
  <PresentationFormat>Widescreen</PresentationFormat>
  <Paragraphs>548</Paragraphs>
  <Slides>58</Slides>
  <Notes>15</Notes>
  <HiddenSlides>0</HiddenSlides>
  <MMClips>1</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-apple-system</vt:lpstr>
      <vt:lpstr>等线</vt:lpstr>
      <vt:lpstr>仿宋</vt:lpstr>
      <vt:lpstr>Lato Regular</vt:lpstr>
      <vt:lpstr>Microsoft YaHei</vt:lpstr>
      <vt:lpstr>Microsoft YaHei</vt:lpstr>
      <vt:lpstr>Microsoft YaHei Light</vt:lpstr>
      <vt:lpstr>proxima-nova</vt:lpstr>
      <vt:lpstr>黑体</vt:lpstr>
      <vt:lpstr>Söhne</vt:lpstr>
      <vt:lpstr>Songti SC</vt:lpstr>
      <vt:lpstr>Songti SC Regular</vt:lpstr>
      <vt:lpstr>Arial</vt:lpstr>
      <vt:lpstr>Book Antiqua</vt:lpstr>
      <vt:lpstr>Calibri</vt:lpstr>
      <vt:lpstr>Georgia</vt:lpstr>
      <vt:lpstr>Lato Light</vt:lpstr>
      <vt:lpstr>Times New Roman</vt:lpstr>
      <vt:lpstr>Trebuchet MS</vt:lpstr>
      <vt:lpstr>Wingdings</vt:lpstr>
      <vt:lpstr>Wingdings 2</vt:lpstr>
      <vt:lpstr>5_自定义设计方案</vt:lpstr>
      <vt:lpstr>都市</vt:lpstr>
      <vt:lpstr>1_自定义设计方案</vt:lpstr>
      <vt:lpstr>计算社会科学导论 —— 计算法学兼文本分析</vt:lpstr>
      <vt:lpstr>计算法学是什么？</vt:lpstr>
      <vt:lpstr>人工智能与司法信息化结合的历史</vt:lpstr>
      <vt:lpstr>人工智能时代下的计算法学</vt:lpstr>
      <vt:lpstr>计算法学 vs 人工智能研究</vt:lpstr>
      <vt:lpstr>基于智能计算的法学应用研究</vt:lpstr>
      <vt:lpstr>COMPAS：替代制裁的惩教罪犯管理</vt:lpstr>
      <vt:lpstr>206系统：上海刑事案件智能辅助办案系统</vt:lpstr>
      <vt:lpstr>司法文本处理</vt:lpstr>
      <vt:lpstr>文本挖掘</vt:lpstr>
      <vt:lpstr>文本挖掘/文本分析的相关领域</vt:lpstr>
      <vt:lpstr>自然语言处理</vt:lpstr>
      <vt:lpstr>文档智能</vt:lpstr>
      <vt:lpstr>分词（Tokenization）</vt:lpstr>
      <vt:lpstr>信息抽取</vt:lpstr>
      <vt:lpstr>文本表示</vt:lpstr>
      <vt:lpstr>独热编码（One-hot）</vt:lpstr>
      <vt:lpstr>词袋模型（Bag of Words）</vt:lpstr>
      <vt:lpstr>二元/N元模型（Bi-gram和N-gram）</vt:lpstr>
      <vt:lpstr>TF-IDF</vt:lpstr>
      <vt:lpstr>例子</vt:lpstr>
      <vt:lpstr>思考</vt:lpstr>
      <vt:lpstr>PowerPoint Presentation</vt:lpstr>
      <vt:lpstr>词嵌入（Word Embedding）</vt:lpstr>
      <vt:lpstr>思考</vt:lpstr>
      <vt:lpstr>词嵌入的问题</vt:lpstr>
      <vt:lpstr>基础神经结构</vt:lpstr>
      <vt:lpstr>关键技术- Self-Attention（自注意力）</vt:lpstr>
      <vt:lpstr>预训练</vt:lpstr>
      <vt:lpstr>BERT/GPT(基于Transformer的预训练语言模型)</vt:lpstr>
      <vt:lpstr>微调（Fine-Tuning）</vt:lpstr>
      <vt:lpstr>微调的不足</vt:lpstr>
      <vt:lpstr>人类反馈的强化学习（RLHF）</vt:lpstr>
      <vt:lpstr>提示（Prompt）</vt:lpstr>
      <vt:lpstr>大语言模型是什么？</vt:lpstr>
      <vt:lpstr>大语言模型</vt:lpstr>
      <vt:lpstr>中国加入竞争</vt:lpstr>
      <vt:lpstr>LLM完整技术图像（训练）</vt:lpstr>
      <vt:lpstr>LLM完整技术图像（应用）</vt:lpstr>
      <vt:lpstr>标度率和涌现能力</vt:lpstr>
      <vt:lpstr>量变引起质变</vt:lpstr>
      <vt:lpstr>大语言模型的强大知识能力</vt:lpstr>
      <vt:lpstr>回答一些领域知识（医疗）</vt:lpstr>
      <vt:lpstr>推理能力（数学）</vt:lpstr>
      <vt:lpstr>代码生成能力</vt:lpstr>
      <vt:lpstr>专业常识依然有不足</vt:lpstr>
      <vt:lpstr>复杂推理能力依然不足</vt:lpstr>
      <vt:lpstr>语言模型存在输出不一致</vt:lpstr>
      <vt:lpstr>语言模型存在幻觉现象</vt:lpstr>
      <vt:lpstr>再审视：CS vs Law的三大分歧</vt:lpstr>
      <vt:lpstr>基于因果推断的多任务学习</vt:lpstr>
      <vt:lpstr>Causal-MTL 学习效果</vt:lpstr>
      <vt:lpstr>ChatGPT测试——司法</vt:lpstr>
      <vt:lpstr>任务一：文书打分——提示构造</vt:lpstr>
      <vt:lpstr>测试结果</vt:lpstr>
      <vt:lpstr>任务二：罪名预测</vt:lpstr>
      <vt:lpstr>作业</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Yulei Wang</dc:creator>
  <cp:lastModifiedBy>Yaohui Jin</cp:lastModifiedBy>
  <cp:revision>1485</cp:revision>
  <dcterms:created xsi:type="dcterms:W3CDTF">2018-03-26T13:00:14Z</dcterms:created>
  <dcterms:modified xsi:type="dcterms:W3CDTF">2023-04-27T10:35:14Z</dcterms:modified>
</cp:coreProperties>
</file>